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48"/>
  </p:notesMasterIdLst>
  <p:sldIdLst>
    <p:sldId id="259" r:id="rId2"/>
    <p:sldId id="295" r:id="rId3"/>
    <p:sldId id="296" r:id="rId4"/>
    <p:sldId id="297" r:id="rId5"/>
    <p:sldId id="298" r:id="rId6"/>
    <p:sldId id="299" r:id="rId7"/>
    <p:sldId id="300" r:id="rId8"/>
    <p:sldId id="301" r:id="rId9"/>
    <p:sldId id="302" r:id="rId10"/>
    <p:sldId id="303" r:id="rId11"/>
    <p:sldId id="304" r:id="rId12"/>
    <p:sldId id="305" r:id="rId13"/>
    <p:sldId id="306" r:id="rId14"/>
    <p:sldId id="307" r:id="rId15"/>
    <p:sldId id="308" r:id="rId16"/>
    <p:sldId id="309" r:id="rId17"/>
    <p:sldId id="310" r:id="rId18"/>
    <p:sldId id="311" r:id="rId19"/>
    <p:sldId id="312" r:id="rId20"/>
    <p:sldId id="313" r:id="rId21"/>
    <p:sldId id="314" r:id="rId22"/>
    <p:sldId id="315" r:id="rId23"/>
    <p:sldId id="316" r:id="rId24"/>
    <p:sldId id="317" r:id="rId25"/>
    <p:sldId id="318" r:id="rId26"/>
    <p:sldId id="319" r:id="rId27"/>
    <p:sldId id="320" r:id="rId28"/>
    <p:sldId id="321" r:id="rId29"/>
    <p:sldId id="322" r:id="rId30"/>
    <p:sldId id="323" r:id="rId31"/>
    <p:sldId id="325" r:id="rId32"/>
    <p:sldId id="326" r:id="rId33"/>
    <p:sldId id="327" r:id="rId34"/>
    <p:sldId id="328" r:id="rId35"/>
    <p:sldId id="329" r:id="rId36"/>
    <p:sldId id="330" r:id="rId37"/>
    <p:sldId id="331" r:id="rId38"/>
    <p:sldId id="332" r:id="rId39"/>
    <p:sldId id="333" r:id="rId40"/>
    <p:sldId id="334" r:id="rId41"/>
    <p:sldId id="335" r:id="rId42"/>
    <p:sldId id="336" r:id="rId43"/>
    <p:sldId id="337" r:id="rId44"/>
    <p:sldId id="338" r:id="rId45"/>
    <p:sldId id="339" r:id="rId46"/>
    <p:sldId id="294" r:id="rId4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24"/>
    <p:restoredTop sz="93613"/>
  </p:normalViewPr>
  <p:slideViewPr>
    <p:cSldViewPr>
      <p:cViewPr varScale="1">
        <p:scale>
          <a:sx n="118" d="100"/>
          <a:sy n="118" d="100"/>
        </p:scale>
        <p:origin x="1856" y="20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tiff>
</file>

<file path=ppt/media/image22.tiff>
</file>

<file path=ppt/media/image23.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62B1D6-8B29-4576-8BF9-C029168734D1}" type="datetimeFigureOut">
              <a:rPr lang="zh-CN" altLang="en-US" smtClean="0"/>
              <a:t>2019/9/2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75B0B3-4BDA-47AE-8AAF-04CE7632D5A3}" type="slidenum">
              <a:rPr lang="zh-CN" altLang="en-US" smtClean="0"/>
              <a:t>‹#›</a:t>
            </a:fld>
            <a:endParaRPr lang="zh-CN" altLang="en-US"/>
          </a:p>
        </p:txBody>
      </p:sp>
    </p:spTree>
    <p:extLst>
      <p:ext uri="{BB962C8B-B14F-4D97-AF65-F5344CB8AC3E}">
        <p14:creationId xmlns:p14="http://schemas.microsoft.com/office/powerpoint/2010/main" val="4195944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dirty="0"/>
              <a:t>单击此处编辑母版副标题样式</a:t>
            </a:r>
          </a:p>
        </p:txBody>
      </p:sp>
      <p:sp>
        <p:nvSpPr>
          <p:cNvPr id="4" name="日期占位符 13"/>
          <p:cNvSpPr>
            <a:spLocks noGrp="1" noChangeArrowheads="1"/>
          </p:cNvSpPr>
          <p:nvPr>
            <p:ph type="dt" sz="half" idx="10"/>
          </p:nvPr>
        </p:nvSpPr>
        <p:spPr>
          <a:ln/>
        </p:spPr>
        <p:txBody>
          <a:bodyPr/>
          <a:lstStyle>
            <a:lvl1pPr>
              <a:defRPr/>
            </a:lvl1pPr>
          </a:lstStyle>
          <a:p>
            <a:pPr>
              <a:defRPr/>
            </a:pPr>
            <a:fld id="{5DEC01EA-BED1-4B3F-88CD-0DD882316650}"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dirty="0">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F14F7C2F-BCBD-A149-8F90-21DECE8FB1A6}"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13"/>
          <p:cNvSpPr>
            <a:spLocks noGrp="1" noChangeArrowheads="1"/>
          </p:cNvSpPr>
          <p:nvPr>
            <p:ph type="dt" sz="half" idx="10"/>
          </p:nvPr>
        </p:nvSpPr>
        <p:spPr>
          <a:ln/>
        </p:spPr>
        <p:txBody>
          <a:bodyPr/>
          <a:lstStyle>
            <a:lvl1pPr>
              <a:defRPr/>
            </a:lvl1pPr>
          </a:lstStyle>
          <a:p>
            <a:pPr>
              <a:defRPr/>
            </a:pPr>
            <a:fld id="{50E44C44-03C6-46DE-AD22-8F2E4D9C083D}"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C98CD7A6-1B93-9844-850A-7A754EAB083E}" type="slidenum">
              <a:rPr lang="en-US" altLang="zh-CN">
                <a:solidFill>
                  <a:srgbClr val="1F497D"/>
                </a:solidFill>
              </a:rPr>
              <a:pPr>
                <a:defRPr/>
              </a:pPr>
              <a:t>‹#›</a:t>
            </a:fld>
            <a:endParaRPr lang="zh-CN" altLang="en-US">
              <a:solidFill>
                <a:srgbClr val="1F497D"/>
              </a:solidFill>
            </a:endParaRPr>
          </a:p>
        </p:txBody>
      </p:sp>
      <p:sp>
        <p:nvSpPr>
          <p:cNvPr id="7"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dirty="0"/>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dirty="0"/>
              <a:t>单击此处编辑母版文本样式</a:t>
            </a:r>
          </a:p>
        </p:txBody>
      </p:sp>
      <p:sp>
        <p:nvSpPr>
          <p:cNvPr id="4" name="日期占位符 13"/>
          <p:cNvSpPr>
            <a:spLocks noGrp="1" noChangeArrowheads="1"/>
          </p:cNvSpPr>
          <p:nvPr>
            <p:ph type="dt" sz="half" idx="10"/>
          </p:nvPr>
        </p:nvSpPr>
        <p:spPr>
          <a:ln/>
        </p:spPr>
        <p:txBody>
          <a:bodyPr/>
          <a:lstStyle>
            <a:lvl1pPr>
              <a:defRPr/>
            </a:lvl1pPr>
          </a:lstStyle>
          <a:p>
            <a:pPr>
              <a:defRPr/>
            </a:pPr>
            <a:fld id="{29D164C4-7FD6-4C12-BF0C-760DA1E4CC06}"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555F886C-0A22-6F4D-BC08-A1674DBCDE43}"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457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3"/>
          <p:cNvSpPr>
            <a:spLocks noGrp="1" noChangeArrowheads="1"/>
          </p:cNvSpPr>
          <p:nvPr>
            <p:ph type="dt" sz="half" idx="10"/>
          </p:nvPr>
        </p:nvSpPr>
        <p:spPr>
          <a:ln/>
        </p:spPr>
        <p:txBody>
          <a:bodyPr/>
          <a:lstStyle>
            <a:lvl1pPr>
              <a:defRPr/>
            </a:lvl1pPr>
          </a:lstStyle>
          <a:p>
            <a:pPr>
              <a:defRPr/>
            </a:pPr>
            <a:fld id="{AFA7A0A2-59A1-4280-8BD0-4964717E7613}" type="datetime1">
              <a:rPr lang="zh-CN" altLang="en-US" smtClean="0">
                <a:solidFill>
                  <a:srgbClr val="1F497D"/>
                </a:solidFill>
              </a:rPr>
              <a:pPr>
                <a:defRPr/>
              </a:pPr>
              <a:t>2019/9/2</a:t>
            </a:fld>
            <a:endParaRPr lang="zh-CN" altLang="en-US">
              <a:solidFill>
                <a:srgbClr val="1F497D"/>
              </a:solidFill>
            </a:endParaRPr>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7" name="灯片编号占位符 22"/>
          <p:cNvSpPr>
            <a:spLocks noGrp="1" noChangeArrowheads="1"/>
          </p:cNvSpPr>
          <p:nvPr>
            <p:ph type="sldNum" sz="quarter" idx="12"/>
          </p:nvPr>
        </p:nvSpPr>
        <p:spPr>
          <a:ln/>
        </p:spPr>
        <p:txBody>
          <a:bodyPr/>
          <a:lstStyle>
            <a:lvl1pPr>
              <a:defRPr/>
            </a:lvl1pPr>
          </a:lstStyle>
          <a:p>
            <a:pPr>
              <a:defRPr/>
            </a:pPr>
            <a:fld id="{E69122E1-BD46-574B-9943-26C68811A002}" type="slidenum">
              <a:rPr lang="en-US" altLang="zh-CN">
                <a:solidFill>
                  <a:srgbClr val="1F497D"/>
                </a:solidFill>
              </a:rPr>
              <a:pPr>
                <a:defRPr/>
              </a:pPr>
              <a:t>‹#›</a:t>
            </a:fld>
            <a:endParaRPr lang="zh-CN" altLang="en-US">
              <a:solidFill>
                <a:srgbClr val="1F497D"/>
              </a:solidFill>
            </a:endParaRPr>
          </a:p>
        </p:txBody>
      </p:sp>
      <p:sp>
        <p:nvSpPr>
          <p:cNvPr id="8"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850106"/>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268761"/>
            <a:ext cx="4040188"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988842"/>
            <a:ext cx="4040188"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645025" y="1268761"/>
            <a:ext cx="4041775"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988842"/>
            <a:ext cx="4041775"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13"/>
          <p:cNvSpPr>
            <a:spLocks noGrp="1" noChangeArrowheads="1"/>
          </p:cNvSpPr>
          <p:nvPr>
            <p:ph type="dt" sz="half" idx="10"/>
          </p:nvPr>
        </p:nvSpPr>
        <p:spPr>
          <a:ln/>
        </p:spPr>
        <p:txBody>
          <a:bodyPr/>
          <a:lstStyle>
            <a:lvl1pPr>
              <a:defRPr/>
            </a:lvl1pPr>
          </a:lstStyle>
          <a:p>
            <a:pPr>
              <a:defRPr/>
            </a:pPr>
            <a:fld id="{E80FB6F5-84EC-4E0D-8BF3-115F21188C2E}" type="datetime1">
              <a:rPr lang="zh-CN" altLang="en-US" smtClean="0">
                <a:solidFill>
                  <a:srgbClr val="1F497D"/>
                </a:solidFill>
              </a:rPr>
              <a:pPr>
                <a:defRPr/>
              </a:pPr>
              <a:t>2019/9/2</a:t>
            </a:fld>
            <a:endParaRPr lang="zh-CN" altLang="en-US" dirty="0">
              <a:solidFill>
                <a:srgbClr val="1F497D"/>
              </a:solidFill>
            </a:endParaRPr>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9" name="灯片编号占位符 22"/>
          <p:cNvSpPr>
            <a:spLocks noGrp="1" noChangeArrowheads="1"/>
          </p:cNvSpPr>
          <p:nvPr>
            <p:ph type="sldNum" sz="quarter" idx="12"/>
          </p:nvPr>
        </p:nvSpPr>
        <p:spPr>
          <a:ln/>
        </p:spPr>
        <p:txBody>
          <a:bodyPr/>
          <a:lstStyle>
            <a:lvl1pPr>
              <a:defRPr/>
            </a:lvl1pPr>
          </a:lstStyle>
          <a:p>
            <a:pPr>
              <a:defRPr/>
            </a:pPr>
            <a:fld id="{F13E8BE7-6E3E-B64D-A23E-8CEB690E7C2B}"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3"/>
          <p:cNvSpPr>
            <a:spLocks noGrp="1" noChangeArrowheads="1"/>
          </p:cNvSpPr>
          <p:nvPr>
            <p:ph type="dt" sz="half" idx="10"/>
          </p:nvPr>
        </p:nvSpPr>
        <p:spPr>
          <a:ln/>
        </p:spPr>
        <p:txBody>
          <a:bodyPr/>
          <a:lstStyle>
            <a:lvl1pPr>
              <a:defRPr/>
            </a:lvl1pPr>
          </a:lstStyle>
          <a:p>
            <a:pPr>
              <a:defRPr/>
            </a:pPr>
            <a:fld id="{B7D22AB1-BFF8-499F-8443-9B2E7839B4F0}" type="datetime1">
              <a:rPr lang="zh-CN" altLang="en-US" smtClean="0">
                <a:solidFill>
                  <a:srgbClr val="1F497D"/>
                </a:solidFill>
              </a:rPr>
              <a:pPr>
                <a:defRPr/>
              </a:pPr>
              <a:t>2019/9/2</a:t>
            </a:fld>
            <a:endParaRPr lang="zh-CN" altLang="en-US">
              <a:solidFill>
                <a:srgbClr val="1F497D"/>
              </a:solidFill>
            </a:endParaRPr>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5" name="灯片编号占位符 22"/>
          <p:cNvSpPr>
            <a:spLocks noGrp="1" noChangeArrowheads="1"/>
          </p:cNvSpPr>
          <p:nvPr>
            <p:ph type="sldNum" sz="quarter" idx="12"/>
          </p:nvPr>
        </p:nvSpPr>
        <p:spPr>
          <a:ln/>
        </p:spPr>
        <p:txBody>
          <a:bodyPr/>
          <a:lstStyle>
            <a:lvl1pPr>
              <a:defRPr/>
            </a:lvl1pPr>
          </a:lstStyle>
          <a:p>
            <a:pPr>
              <a:defRPr/>
            </a:pPr>
            <a:fld id="{3BCA681B-4702-CB4A-9A29-560E57031AB1}" type="slidenum">
              <a:rPr lang="en-US" altLang="zh-CN">
                <a:solidFill>
                  <a:srgbClr val="1F497D"/>
                </a:solidFill>
              </a:rPr>
              <a:pPr>
                <a:defRPr/>
              </a:pPr>
              <a:t>‹#›</a:t>
            </a:fld>
            <a:endParaRPr lang="zh-CN" altLang="en-US">
              <a:solidFill>
                <a:srgbClr val="1F497D"/>
              </a:solidFill>
            </a:endParaRPr>
          </a:p>
        </p:txBody>
      </p:sp>
      <p:sp>
        <p:nvSpPr>
          <p:cNvPr id="6"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3"/>
          <p:cNvSpPr>
            <a:spLocks noGrp="1" noChangeArrowheads="1"/>
          </p:cNvSpPr>
          <p:nvPr>
            <p:ph type="dt" sz="half" idx="10"/>
          </p:nvPr>
        </p:nvSpPr>
        <p:spPr>
          <a:ln/>
        </p:spPr>
        <p:txBody>
          <a:bodyPr/>
          <a:lstStyle>
            <a:lvl1pPr>
              <a:defRPr/>
            </a:lvl1pPr>
          </a:lstStyle>
          <a:p>
            <a:pPr>
              <a:defRPr/>
            </a:pPr>
            <a:fld id="{A1950706-ECF1-4318-B99A-90D45C6AA0BB}" type="datetime1">
              <a:rPr lang="zh-CN" altLang="en-US" smtClean="0">
                <a:solidFill>
                  <a:srgbClr val="1F497D"/>
                </a:solidFill>
              </a:rPr>
              <a:pPr>
                <a:defRPr/>
              </a:pPr>
              <a:t>2019/9/2</a:t>
            </a:fld>
            <a:endParaRPr lang="zh-CN" altLang="en-US">
              <a:solidFill>
                <a:srgbClr val="1F497D"/>
              </a:solidFill>
            </a:endParaRPr>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4" name="灯片编号占位符 22"/>
          <p:cNvSpPr>
            <a:spLocks noGrp="1" noChangeArrowheads="1"/>
          </p:cNvSpPr>
          <p:nvPr>
            <p:ph type="sldNum" sz="quarter" idx="12"/>
          </p:nvPr>
        </p:nvSpPr>
        <p:spPr>
          <a:ln/>
        </p:spPr>
        <p:txBody>
          <a:bodyPr/>
          <a:lstStyle>
            <a:lvl1pPr>
              <a:defRPr/>
            </a:lvl1pPr>
          </a:lstStyle>
          <a:p>
            <a:pPr>
              <a:defRPr/>
            </a:pPr>
            <a:fld id="{91646815-98F3-E14D-9C5E-D0E4A86CE9AC}"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21"/>
          <p:cNvSpPr>
            <a:spLocks noGrp="1" noChangeArrowheads="1"/>
          </p:cNvSpPr>
          <p:nvPr>
            <p:ph type="title" idx="4294967295"/>
          </p:nvPr>
        </p:nvSpPr>
        <p:spPr bwMode="auto">
          <a:xfrm>
            <a:off x="457200" y="1524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p>
            <a:pPr lvl="0"/>
            <a:r>
              <a:rPr lang="zh-CN" altLang="en-US">
                <a:sym typeface="Arial" charset="0"/>
              </a:rPr>
              <a:t>单击此处编辑母版标题样式</a:t>
            </a:r>
          </a:p>
        </p:txBody>
      </p:sp>
      <p:sp>
        <p:nvSpPr>
          <p:cNvPr id="1027" name="文本占位符 12"/>
          <p:cNvSpPr>
            <a:spLocks noGrp="1" noChangeArrowheads="1"/>
          </p:cNvSpPr>
          <p:nvPr>
            <p:ph type="body" idx="1"/>
          </p:nvPr>
        </p:nvSpPr>
        <p:spPr bwMode="auto">
          <a:xfrm>
            <a:off x="457200" y="1219200"/>
            <a:ext cx="82296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zh-CN" altLang="en-US" dirty="0">
                <a:sym typeface="Times New Roman" charset="0"/>
              </a:rPr>
              <a:t>单击此处编辑母版文本样式</a:t>
            </a:r>
            <a:endParaRPr lang="zh-CN" dirty="0">
              <a:sym typeface="Times New Roman" charset="0"/>
            </a:endParaRPr>
          </a:p>
          <a:p>
            <a:pPr lvl="1"/>
            <a:r>
              <a:rPr lang="zh-CN" altLang="en-US" dirty="0">
                <a:sym typeface="Times New Roman" charset="0"/>
              </a:rPr>
              <a:t>第二级</a:t>
            </a:r>
            <a:endParaRPr lang="zh-CN" dirty="0">
              <a:sym typeface="Times New Roman" charset="0"/>
            </a:endParaRPr>
          </a:p>
          <a:p>
            <a:pPr lvl="2"/>
            <a:r>
              <a:rPr lang="zh-CN" altLang="en-US" dirty="0">
                <a:sym typeface="Times New Roman" charset="0"/>
              </a:rPr>
              <a:t>第三级</a:t>
            </a:r>
            <a:endParaRPr lang="zh-CN" dirty="0">
              <a:sym typeface="Times New Roman" charset="0"/>
            </a:endParaRPr>
          </a:p>
          <a:p>
            <a:pPr lvl="3"/>
            <a:r>
              <a:rPr lang="zh-CN" altLang="en-US" dirty="0">
                <a:sym typeface="Times New Roman" charset="0"/>
              </a:rPr>
              <a:t>第四级</a:t>
            </a:r>
            <a:endParaRPr lang="zh-CN" dirty="0">
              <a:sym typeface="Times New Roman" charset="0"/>
            </a:endParaRPr>
          </a:p>
          <a:p>
            <a:pPr lvl="4"/>
            <a:r>
              <a:rPr lang="zh-CN" altLang="en-US" dirty="0">
                <a:sym typeface="Times New Roman" charset="0"/>
              </a:rPr>
              <a:t>第五级</a:t>
            </a:r>
          </a:p>
        </p:txBody>
      </p:sp>
      <p:sp>
        <p:nvSpPr>
          <p:cNvPr id="1028" name="日期占位符 13"/>
          <p:cNvSpPr>
            <a:spLocks noGrp="1" noChangeArrowheads="1"/>
          </p:cNvSpPr>
          <p:nvPr>
            <p:ph type="dt" sz="half" idx="2"/>
          </p:nvPr>
        </p:nvSpPr>
        <p:spPr bwMode="auto">
          <a:xfrm>
            <a:off x="6400800" y="6356350"/>
            <a:ext cx="228917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97A33CCD-C3E4-46B0-B1A7-A615C45AAD83}" type="datetime1">
              <a:rPr lang="zh-CN" altLang="en-US" smtClean="0">
                <a:solidFill>
                  <a:srgbClr val="1F497D"/>
                </a:solidFill>
              </a:rPr>
              <a:pPr fontAlgn="base">
                <a:spcBef>
                  <a:spcPct val="0"/>
                </a:spcBef>
                <a:spcAft>
                  <a:spcPct val="0"/>
                </a:spcAft>
                <a:defRPr/>
              </a:pPr>
              <a:t>2019/9/2</a:t>
            </a:fld>
            <a:endParaRPr lang="zh-CN" altLang="en-US">
              <a:solidFill>
                <a:srgbClr val="1F497D"/>
              </a:solidFill>
            </a:endParaRPr>
          </a:p>
        </p:txBody>
      </p:sp>
      <p:sp>
        <p:nvSpPr>
          <p:cNvPr id="1029" name="页脚占位符 2"/>
          <p:cNvSpPr>
            <a:spLocks noGrp="1" noChangeArrowheads="1"/>
          </p:cNvSpPr>
          <p:nvPr>
            <p:ph type="ftr" sz="quarter" idx="3"/>
          </p:nvPr>
        </p:nvSpPr>
        <p:spPr bwMode="auto">
          <a:xfrm>
            <a:off x="2898775" y="6356350"/>
            <a:ext cx="3505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400">
                <a:solidFill>
                  <a:schemeClr val="tx2"/>
                </a:solidFill>
                <a:latin typeface="+mn-lt"/>
                <a:ea typeface="MS PMincho" pitchFamily="18" charset="-128"/>
                <a:cs typeface="+mn-cs"/>
                <a:sym typeface="Times New Roman" pitchFamily="18" charset="0"/>
              </a:defRPr>
            </a:lvl1pPr>
          </a:lstStyle>
          <a:p>
            <a:pPr fontAlgn="base">
              <a:spcBef>
                <a:spcPct val="0"/>
              </a:spcBef>
              <a:spcAft>
                <a:spcPct val="0"/>
              </a:spcAft>
              <a:defRPr/>
            </a:pPr>
            <a:endParaRPr lang="zh-CN" altLang="en-US" dirty="0">
              <a:solidFill>
                <a:srgbClr val="1F497D"/>
              </a:solidFill>
            </a:endParaRPr>
          </a:p>
        </p:txBody>
      </p:sp>
      <p:sp>
        <p:nvSpPr>
          <p:cNvPr id="1030" name="灯片编号占位符 22"/>
          <p:cNvSpPr>
            <a:spLocks noGrp="1" noChangeArrowheads="1"/>
          </p:cNvSpPr>
          <p:nvPr>
            <p:ph type="sldNum" sz="quarter" idx="4"/>
          </p:nvPr>
        </p:nvSpPr>
        <p:spPr bwMode="auto">
          <a:xfrm>
            <a:off x="612775" y="6356350"/>
            <a:ext cx="1981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0A699BF4-CA54-C245-A21A-8FEB3FE020E5}" type="slidenum">
              <a:rPr lang="en-US" altLang="zh-CN">
                <a:solidFill>
                  <a:srgbClr val="1F497D"/>
                </a:solidFill>
              </a:rPr>
              <a:pPr fontAlgn="base">
                <a:spcBef>
                  <a:spcPct val="0"/>
                </a:spcBef>
                <a:spcAft>
                  <a:spcPct val="0"/>
                </a:spcAft>
                <a:defRPr/>
              </a:pPr>
              <a:t>‹#›</a:t>
            </a:fld>
            <a:endParaRPr lang="zh-CN" altLang="en-US">
              <a:solidFill>
                <a:srgbClr val="1F497D"/>
              </a:solidFill>
            </a:endParaRPr>
          </a:p>
        </p:txBody>
      </p:sp>
      <p:sp>
        <p:nvSpPr>
          <p:cNvPr id="1031" name="直接连接符 27"/>
          <p:cNvSpPr>
            <a:spLocks noChangeShapeType="1"/>
          </p:cNvSpPr>
          <p:nvPr/>
        </p:nvSpPr>
        <p:spPr bwMode="auto">
          <a:xfrm>
            <a:off x="457200" y="6353175"/>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2" name="直接连接符 28"/>
          <p:cNvSpPr>
            <a:spLocks noChangeShapeType="1"/>
          </p:cNvSpPr>
          <p:nvPr/>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3" name="等腰三角形 9"/>
          <p:cNvSpPr>
            <a:spLocks noChangeAspect="1" noChangeArrowheads="1"/>
          </p:cNvSpPr>
          <p:nvPr/>
        </p:nvSpPr>
        <p:spPr bwMode="auto">
          <a:xfrm rot="5400000">
            <a:off x="419100" y="6467475"/>
            <a:ext cx="190500" cy="120650"/>
          </a:xfrm>
          <a:prstGeom prst="triangle">
            <a:avLst>
              <a:gd name="adj" fmla="val 50000"/>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defRPr/>
            </a:pPr>
            <a:endParaRPr lang="zh-CN" altLang="en-US">
              <a:solidFill>
                <a:srgbClr val="FFFFFF"/>
              </a:solidFill>
              <a:latin typeface="Times New Roman" pitchFamily="18" charset="0"/>
              <a:cs typeface="Times New Roman" pitchFamily="18" charset="0"/>
              <a:sym typeface="Times New Roman" pitchFamily="18" charset="0"/>
            </a:endParaRPr>
          </a:p>
        </p:txBody>
      </p:sp>
    </p:spTree>
    <p:extLst>
      <p:ext uri="{BB962C8B-B14F-4D97-AF65-F5344CB8AC3E}">
        <p14:creationId xmlns:p14="http://schemas.microsoft.com/office/powerpoint/2010/main" val="58008031"/>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hf hdr="0" ftr="0" dt="0"/>
  <p:txStyles>
    <p:titleStyle>
      <a:lvl1pPr algn="l" rtl="0" eaLnBrk="0" fontAlgn="base" hangingPunct="0">
        <a:spcBef>
          <a:spcPct val="0"/>
        </a:spcBef>
        <a:spcAft>
          <a:spcPct val="0"/>
        </a:spcAft>
        <a:defRPr kumimoji="1" sz="3200">
          <a:solidFill>
            <a:schemeClr val="tx1"/>
          </a:solidFill>
          <a:latin typeface="Gill Sans MT" panose="020B0502020104020203" pitchFamily="34" charset="0"/>
          <a:ea typeface="+mn-ea"/>
          <a:cs typeface="微软雅黑" charset="0"/>
          <a:sym typeface="Arial" charset="0"/>
        </a:defRPr>
      </a:lvl1pPr>
      <a:lvl2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2pPr>
      <a:lvl3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3pPr>
      <a:lvl4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4pPr>
      <a:lvl5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5pPr>
      <a:lvl6pPr marL="4572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6pPr>
      <a:lvl7pPr marL="9144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7pPr>
      <a:lvl8pPr marL="13716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8pPr>
      <a:lvl9pPr marL="18288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9pPr>
    </p:titleStyle>
    <p:bodyStyle>
      <a:lvl1pPr marL="273050" indent="-273050" algn="l" defTabSz="0" rtl="0" eaLnBrk="0" fontAlgn="base" hangingPunct="0">
        <a:spcBef>
          <a:spcPts val="600"/>
        </a:spcBef>
        <a:spcAft>
          <a:spcPct val="0"/>
        </a:spcAft>
        <a:buClr>
          <a:schemeClr val="accent1"/>
        </a:buClr>
        <a:buSzPct val="76000"/>
        <a:buFont typeface="Wingdings 3" charset="0"/>
        <a:buChar char=""/>
        <a:defRPr kumimoji="1" sz="2600">
          <a:solidFill>
            <a:schemeClr val="tx1"/>
          </a:solidFill>
          <a:latin typeface="+mn-lt"/>
          <a:ea typeface="+mn-ea"/>
          <a:cs typeface="微软雅黑" charset="0"/>
          <a:sym typeface="Times New Roman" charset="0"/>
        </a:defRPr>
      </a:lvl1pPr>
      <a:lvl2pPr marL="547688" indent="-271463" algn="l" defTabSz="0" rtl="0" eaLnBrk="0" fontAlgn="base" hangingPunct="0">
        <a:spcBef>
          <a:spcPts val="500"/>
        </a:spcBef>
        <a:spcAft>
          <a:spcPct val="0"/>
        </a:spcAft>
        <a:buClr>
          <a:schemeClr val="accent2"/>
        </a:buClr>
        <a:buSzPct val="76000"/>
        <a:buFont typeface="Wingdings 3" charset="0"/>
        <a:buChar char=""/>
        <a:defRPr kumimoji="1" sz="2300">
          <a:solidFill>
            <a:schemeClr val="tx2"/>
          </a:solidFill>
          <a:latin typeface="+mn-lt"/>
          <a:ea typeface="+mn-ea"/>
          <a:cs typeface="微软雅黑" charset="0"/>
          <a:sym typeface="Times New Roman" charset="0"/>
        </a:defRPr>
      </a:lvl2pPr>
      <a:lvl3pPr marL="822325" indent="-228600" algn="l" defTabSz="0" rtl="0" eaLnBrk="0" fontAlgn="base" hangingPunct="0">
        <a:spcBef>
          <a:spcPts val="500"/>
        </a:spcBef>
        <a:spcAft>
          <a:spcPct val="0"/>
        </a:spcAft>
        <a:buClr>
          <a:srgbClr val="BCBCBC"/>
        </a:buClr>
        <a:buSzPct val="76000"/>
        <a:buFont typeface="Wingdings 3" charset="0"/>
        <a:buChar char=""/>
        <a:defRPr kumimoji="1" sz="2000">
          <a:solidFill>
            <a:schemeClr val="tx1"/>
          </a:solidFill>
          <a:latin typeface="+mn-lt"/>
          <a:ea typeface="+mn-ea"/>
          <a:cs typeface="微软雅黑" charset="0"/>
          <a:sym typeface="Times New Roman" charset="0"/>
        </a:defRPr>
      </a:lvl3pPr>
      <a:lvl4pPr marL="1096963" indent="-227013" algn="l" defTabSz="0" rtl="0" eaLnBrk="0" fontAlgn="base" hangingPunct="0">
        <a:spcBef>
          <a:spcPts val="400"/>
        </a:spcBef>
        <a:spcAft>
          <a:spcPct val="0"/>
        </a:spcAft>
        <a:buClr>
          <a:srgbClr val="8BA2B4"/>
        </a:buClr>
        <a:buSzPct val="70000"/>
        <a:buFont typeface="Wingdings" charset="0"/>
        <a:buChar char=""/>
        <a:defRPr kumimoji="1" sz="2000">
          <a:solidFill>
            <a:schemeClr val="tx1"/>
          </a:solidFill>
          <a:latin typeface="+mn-lt"/>
          <a:ea typeface="+mn-ea"/>
          <a:cs typeface="微软雅黑" charset="0"/>
          <a:sym typeface="Times New Roman" charset="0"/>
        </a:defRPr>
      </a:lvl4pPr>
      <a:lvl5pPr marL="1371600" indent="-228600" algn="l" defTabSz="0" rtl="0" eaLnBrk="0" fontAlgn="base" hangingPunct="0">
        <a:spcBef>
          <a:spcPts val="300"/>
        </a:spcBef>
        <a:spcAft>
          <a:spcPct val="0"/>
        </a:spcAft>
        <a:buClr>
          <a:schemeClr val="accent2"/>
        </a:buClr>
        <a:buSzPct val="70000"/>
        <a:buFont typeface="Wingdings" charset="0"/>
        <a:buChar char=""/>
        <a:defRPr kumimoji="1" sz="1600">
          <a:solidFill>
            <a:schemeClr val="tx1"/>
          </a:solidFill>
          <a:latin typeface="+mn-lt"/>
          <a:ea typeface="+mn-ea"/>
          <a:cs typeface="微软雅黑" charset="0"/>
          <a:sym typeface="Times New Roman" charset="0"/>
        </a:defRPr>
      </a:lvl5pPr>
      <a:lvl6pPr marL="18288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6pPr>
      <a:lvl7pPr marL="22860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7pPr>
      <a:lvl8pPr marL="27432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8pPr>
      <a:lvl9pPr marL="32004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pPr eaLnBrk="1" hangingPunct="1"/>
            <a:r>
              <a:rPr lang="en-US" altLang="zh-CN" b="1" dirty="0"/>
              <a:t>2019</a:t>
            </a:r>
            <a:r>
              <a:rPr lang="zh-CN" altLang="en-US" b="1" dirty="0"/>
              <a:t>年秋</a:t>
            </a:r>
            <a:endParaRPr lang="zh-CN" altLang="en-US" dirty="0"/>
          </a:p>
        </p:txBody>
      </p:sp>
      <p:sp>
        <p:nvSpPr>
          <p:cNvPr id="4" name="Slide Number Placeholder 3"/>
          <p:cNvSpPr>
            <a:spLocks noGrp="1"/>
          </p:cNvSpPr>
          <p:nvPr>
            <p:ph type="sldNum" sz="quarter" idx="12"/>
          </p:nvPr>
        </p:nvSpPr>
        <p:spPr/>
        <p:txBody>
          <a:bodyPr/>
          <a:lstStyle/>
          <a:p>
            <a:pPr>
              <a:defRPr/>
            </a:pPr>
            <a:fld id="{F14F7C2F-BCBD-A149-8F90-21DECE8FB1A6}" type="slidenum">
              <a:rPr lang="en-US" altLang="zh-CN" smtClean="0">
                <a:solidFill>
                  <a:srgbClr val="1F497D"/>
                </a:solidFill>
              </a:rPr>
              <a:pPr>
                <a:defRPr/>
              </a:pPr>
              <a:t>1</a:t>
            </a:fld>
            <a:endParaRPr lang="zh-CN" altLang="en-US">
              <a:solidFill>
                <a:srgbClr val="1F497D"/>
              </a:solidFill>
            </a:endParaRPr>
          </a:p>
        </p:txBody>
      </p:sp>
      <p:sp>
        <p:nvSpPr>
          <p:cNvPr id="5" name="标题 1"/>
          <p:cNvSpPr>
            <a:spLocks noGrp="1" noChangeArrowheads="1"/>
          </p:cNvSpPr>
          <p:nvPr>
            <p:ph type="ctrTitle"/>
          </p:nvPr>
        </p:nvSpPr>
        <p:spPr/>
        <p:txBody>
          <a:bodyPr anchor="ctr"/>
          <a:lstStyle/>
          <a:p>
            <a:pPr algn="ctr" eaLnBrk="1" hangingPunct="1"/>
            <a:r>
              <a:rPr kumimoji="0" lang="zh-CN" altLang="en-US" sz="3600" b="1">
                <a:solidFill>
                  <a:srgbClr val="0000FF"/>
                </a:solidFill>
                <a:latin typeface="微软雅黑" charset="0"/>
                <a:ea typeface="微软雅黑" charset="0"/>
              </a:rPr>
              <a:t>算术</a:t>
            </a:r>
            <a:r>
              <a:rPr kumimoji="0" lang="zh-CN" altLang="en-US" sz="3600" b="1" dirty="0">
                <a:solidFill>
                  <a:srgbClr val="0000FF"/>
                </a:solidFill>
                <a:latin typeface="微软雅黑" charset="0"/>
                <a:ea typeface="微软雅黑" charset="0"/>
              </a:rPr>
              <a:t>运算及其电路实现</a:t>
            </a:r>
          </a:p>
        </p:txBody>
      </p:sp>
      <p:cxnSp>
        <p:nvCxnSpPr>
          <p:cNvPr id="10" name="直接连接符 20"/>
          <p:cNvCxnSpPr>
            <a:cxnSpLocks noChangeShapeType="1"/>
          </p:cNvCxnSpPr>
          <p:nvPr/>
        </p:nvCxnSpPr>
        <p:spPr bwMode="auto">
          <a:xfrm flipV="1">
            <a:off x="971600" y="5354166"/>
            <a:ext cx="7272337" cy="19050"/>
          </a:xfrm>
          <a:prstGeom prst="line">
            <a:avLst/>
          </a:prstGeom>
          <a:noFill/>
          <a:ln w="9525">
            <a:solidFill>
              <a:srgbClr val="000000"/>
            </a:solidFill>
            <a:round/>
            <a:headEnd/>
            <a:tailEnd/>
          </a:ln>
          <a:effectLst>
            <a:outerShdw blurRad="88900" dist="127000" algn="l" rotWithShape="0">
              <a:srgbClr val="000000">
                <a:alpha val="39999"/>
              </a:srgbClr>
            </a:outerShdw>
          </a:effectLst>
        </p:spPr>
      </p:cxnSp>
      <p:sp>
        <p:nvSpPr>
          <p:cNvPr id="11" name="标题 1"/>
          <p:cNvSpPr txBox="1">
            <a:spLocks noChangeArrowheads="1"/>
          </p:cNvSpPr>
          <p:nvPr/>
        </p:nvSpPr>
        <p:spPr bwMode="auto">
          <a:xfrm>
            <a:off x="5057775" y="322263"/>
            <a:ext cx="41052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Arial" charset="0"/>
                <a:ea typeface="宋体" charset="0"/>
                <a:cs typeface="宋体" charset="0"/>
              </a:defRPr>
            </a:lvl1pPr>
            <a:lvl2pPr marL="742950" indent="-285750">
              <a:defRPr kumimoji="1" sz="2400">
                <a:solidFill>
                  <a:schemeClr val="tx1"/>
                </a:solidFill>
                <a:latin typeface="Arial" charset="0"/>
                <a:ea typeface="宋体" charset="0"/>
              </a:defRPr>
            </a:lvl2pPr>
            <a:lvl3pPr marL="1143000" indent="-228600">
              <a:defRPr kumimoji="1" sz="2400">
                <a:solidFill>
                  <a:schemeClr val="tx1"/>
                </a:solidFill>
                <a:latin typeface="Arial" charset="0"/>
                <a:ea typeface="宋体" charset="0"/>
              </a:defRPr>
            </a:lvl3pPr>
            <a:lvl4pPr marL="1600200" indent="-228600">
              <a:defRPr kumimoji="1" sz="2400">
                <a:solidFill>
                  <a:schemeClr val="tx1"/>
                </a:solidFill>
                <a:latin typeface="Arial" charset="0"/>
                <a:ea typeface="宋体" charset="0"/>
              </a:defRPr>
            </a:lvl4pPr>
            <a:lvl5pPr marL="2057400" indent="-228600">
              <a:defRPr kumimoji="1" sz="2400">
                <a:solidFill>
                  <a:schemeClr val="tx1"/>
                </a:solidFill>
                <a:latin typeface="Arial" charset="0"/>
                <a:ea typeface="宋体" charset="0"/>
              </a:defRPr>
            </a:lvl5pPr>
            <a:lvl6pPr marL="2514600" indent="-228600" eaLnBrk="0" fontAlgn="base" hangingPunct="0">
              <a:spcBef>
                <a:spcPct val="0"/>
              </a:spcBef>
              <a:spcAft>
                <a:spcPct val="0"/>
              </a:spcAft>
              <a:defRPr kumimoji="1" sz="2400">
                <a:solidFill>
                  <a:schemeClr val="tx1"/>
                </a:solidFill>
                <a:latin typeface="Arial" charset="0"/>
                <a:ea typeface="宋体" charset="0"/>
              </a:defRPr>
            </a:lvl6pPr>
            <a:lvl7pPr marL="2971800" indent="-228600" eaLnBrk="0" fontAlgn="base" hangingPunct="0">
              <a:spcBef>
                <a:spcPct val="0"/>
              </a:spcBef>
              <a:spcAft>
                <a:spcPct val="0"/>
              </a:spcAft>
              <a:defRPr kumimoji="1" sz="2400">
                <a:solidFill>
                  <a:schemeClr val="tx1"/>
                </a:solidFill>
                <a:latin typeface="Arial" charset="0"/>
                <a:ea typeface="宋体" charset="0"/>
              </a:defRPr>
            </a:lvl7pPr>
            <a:lvl8pPr marL="3429000" indent="-228600" eaLnBrk="0" fontAlgn="base" hangingPunct="0">
              <a:spcBef>
                <a:spcPct val="0"/>
              </a:spcBef>
              <a:spcAft>
                <a:spcPct val="0"/>
              </a:spcAft>
              <a:defRPr kumimoji="1" sz="2400">
                <a:solidFill>
                  <a:schemeClr val="tx1"/>
                </a:solidFill>
                <a:latin typeface="Arial" charset="0"/>
                <a:ea typeface="宋体" charset="0"/>
              </a:defRPr>
            </a:lvl8pPr>
            <a:lvl9pPr marL="3886200" indent="-228600" eaLnBrk="0" fontAlgn="base" hangingPunct="0">
              <a:spcBef>
                <a:spcPct val="0"/>
              </a:spcBef>
              <a:spcAft>
                <a:spcPct val="0"/>
              </a:spcAft>
              <a:defRPr kumimoji="1" sz="2400">
                <a:solidFill>
                  <a:schemeClr val="tx1"/>
                </a:solidFill>
                <a:latin typeface="Arial" charset="0"/>
                <a:ea typeface="宋体" charset="0"/>
              </a:defRPr>
            </a:lvl9pPr>
          </a:lstStyle>
          <a:p>
            <a:pPr algn="ctr" eaLnBrk="1" hangingPunct="1"/>
            <a:r>
              <a:rPr kumimoji="0" lang="zh-CN" altLang="en-US" dirty="0">
                <a:latin typeface="微软雅黑" charset="0"/>
                <a:ea typeface="微软雅黑" charset="0"/>
                <a:cs typeface="微软雅黑" charset="0"/>
                <a:sym typeface="Arial" charset="0"/>
              </a:rPr>
              <a:t>计算机组成原理</a:t>
            </a:r>
          </a:p>
        </p:txBody>
      </p:sp>
    </p:spTree>
    <p:extLst>
      <p:ext uri="{BB962C8B-B14F-4D97-AF65-F5344CB8AC3E}">
        <p14:creationId xmlns:p14="http://schemas.microsoft.com/office/powerpoint/2010/main" val="420627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a:t>
            </a:r>
            <a:r>
              <a:rPr lang="zh-CN" altLang="en-US" dirty="0"/>
              <a:t>位全加器的设计与实现</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875501889"/>
              </p:ext>
            </p:extLst>
          </p:nvPr>
        </p:nvGraphicFramePr>
        <p:xfrm>
          <a:off x="4211960" y="1243310"/>
          <a:ext cx="4536500" cy="3444240"/>
        </p:xfrm>
        <a:graphic>
          <a:graphicData uri="http://schemas.openxmlformats.org/drawingml/2006/table">
            <a:tbl>
              <a:tblPr firstRow="1" bandRow="1">
                <a:tableStyleId>{5C22544A-7EE6-4342-B048-85BDC9FD1C3A}</a:tableStyleId>
              </a:tblPr>
              <a:tblGrid>
                <a:gridCol w="907300">
                  <a:extLst>
                    <a:ext uri="{9D8B030D-6E8A-4147-A177-3AD203B41FA5}">
                      <a16:colId xmlns:a16="http://schemas.microsoft.com/office/drawing/2014/main" val="20000"/>
                    </a:ext>
                  </a:extLst>
                </a:gridCol>
                <a:gridCol w="907300">
                  <a:extLst>
                    <a:ext uri="{9D8B030D-6E8A-4147-A177-3AD203B41FA5}">
                      <a16:colId xmlns:a16="http://schemas.microsoft.com/office/drawing/2014/main" val="20001"/>
                    </a:ext>
                  </a:extLst>
                </a:gridCol>
                <a:gridCol w="907300">
                  <a:extLst>
                    <a:ext uri="{9D8B030D-6E8A-4147-A177-3AD203B41FA5}">
                      <a16:colId xmlns:a16="http://schemas.microsoft.com/office/drawing/2014/main" val="20002"/>
                    </a:ext>
                  </a:extLst>
                </a:gridCol>
                <a:gridCol w="907300">
                  <a:extLst>
                    <a:ext uri="{9D8B030D-6E8A-4147-A177-3AD203B41FA5}">
                      <a16:colId xmlns:a16="http://schemas.microsoft.com/office/drawing/2014/main" val="20003"/>
                    </a:ext>
                  </a:extLst>
                </a:gridCol>
                <a:gridCol w="907300">
                  <a:extLst>
                    <a:ext uri="{9D8B030D-6E8A-4147-A177-3AD203B41FA5}">
                      <a16:colId xmlns:a16="http://schemas.microsoft.com/office/drawing/2014/main" val="20004"/>
                    </a:ext>
                  </a:extLst>
                </a:gridCol>
              </a:tblGrid>
              <a:tr h="258082">
                <a:tc>
                  <a:txBody>
                    <a:bodyPr/>
                    <a:lstStyle/>
                    <a:p>
                      <a:pPr algn="ctr"/>
                      <a:r>
                        <a:rPr lang="en-US" altLang="zh-CN" sz="1200" dirty="0"/>
                        <a:t>A</a:t>
                      </a:r>
                      <a:endParaRPr lang="en-US" sz="1200" dirty="0"/>
                    </a:p>
                  </a:txBody>
                  <a:tcPr anchor="ctr"/>
                </a:tc>
                <a:tc>
                  <a:txBody>
                    <a:bodyPr/>
                    <a:lstStyle/>
                    <a:p>
                      <a:pPr algn="ctr"/>
                      <a:r>
                        <a:rPr lang="en-US" altLang="zh-CN" sz="1200" dirty="0"/>
                        <a:t>B</a:t>
                      </a:r>
                      <a:endParaRPr lang="en-US" sz="1200" dirty="0"/>
                    </a:p>
                  </a:txBody>
                  <a:tcPr anchor="ctr"/>
                </a:tc>
                <a:tc>
                  <a:txBody>
                    <a:bodyPr/>
                    <a:lstStyle/>
                    <a:p>
                      <a:pPr algn="ctr"/>
                      <a:r>
                        <a:rPr lang="en-US" altLang="zh-CN" sz="1200" dirty="0" err="1"/>
                        <a:t>CarryIn</a:t>
                      </a:r>
                      <a:endParaRPr lang="en-US" sz="1200" dirty="0"/>
                    </a:p>
                  </a:txBody>
                  <a:tcPr anchor="ctr"/>
                </a:tc>
                <a:tc>
                  <a:txBody>
                    <a:bodyPr/>
                    <a:lstStyle/>
                    <a:p>
                      <a:pPr algn="ctr"/>
                      <a:r>
                        <a:rPr lang="en-US" altLang="zh-CN" sz="1200" dirty="0" err="1"/>
                        <a:t>CarryOut</a:t>
                      </a:r>
                      <a:endParaRPr lang="en-US" sz="1200" dirty="0"/>
                    </a:p>
                  </a:txBody>
                  <a:tcPr anchor="ctr"/>
                </a:tc>
                <a:tc>
                  <a:txBody>
                    <a:bodyPr/>
                    <a:lstStyle/>
                    <a:p>
                      <a:pPr algn="ctr"/>
                      <a:r>
                        <a:rPr lang="en-US" altLang="zh-CN" sz="1200" dirty="0"/>
                        <a:t>Sum</a:t>
                      </a:r>
                      <a:endParaRPr lang="en-US" sz="1200" dirty="0"/>
                    </a:p>
                  </a:txBody>
                  <a:tcPr anchor="ctr"/>
                </a:tc>
                <a:extLst>
                  <a:ext uri="{0D108BD9-81ED-4DB2-BD59-A6C34878D82A}">
                    <a16:rowId xmlns:a16="http://schemas.microsoft.com/office/drawing/2014/main" val="10000"/>
                  </a:ext>
                </a:extLst>
              </a:tr>
              <a:tr h="372785">
                <a:tc>
                  <a:txBody>
                    <a:bodyPr/>
                    <a:lstStyle/>
                    <a:p>
                      <a:pPr algn="ctr"/>
                      <a:r>
                        <a:rPr lang="en-US" altLang="zh-CN" sz="2000" dirty="0"/>
                        <a:t>0</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0</a:t>
                      </a:r>
                      <a:endParaRPr lang="en-US" sz="2000" dirty="0"/>
                    </a:p>
                  </a:txBody>
                  <a:tcPr anchor="ctr"/>
                </a:tc>
                <a:extLst>
                  <a:ext uri="{0D108BD9-81ED-4DB2-BD59-A6C34878D82A}">
                    <a16:rowId xmlns:a16="http://schemas.microsoft.com/office/drawing/2014/main" val="10001"/>
                  </a:ext>
                </a:extLst>
              </a:tr>
              <a:tr h="372785">
                <a:tc>
                  <a:txBody>
                    <a:bodyPr/>
                    <a:lstStyle/>
                    <a:p>
                      <a:pPr algn="ctr"/>
                      <a:r>
                        <a:rPr lang="en-US" altLang="zh-CN" sz="2000" dirty="0"/>
                        <a:t>0</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1</a:t>
                      </a:r>
                      <a:endParaRPr lang="en-US" sz="2000" dirty="0"/>
                    </a:p>
                  </a:txBody>
                  <a:tcPr anchor="ctr"/>
                </a:tc>
                <a:extLst>
                  <a:ext uri="{0D108BD9-81ED-4DB2-BD59-A6C34878D82A}">
                    <a16:rowId xmlns:a16="http://schemas.microsoft.com/office/drawing/2014/main" val="10002"/>
                  </a:ext>
                </a:extLst>
              </a:tr>
              <a:tr h="372785">
                <a:tc>
                  <a:txBody>
                    <a:bodyPr/>
                    <a:lstStyle/>
                    <a:p>
                      <a:pPr algn="ctr"/>
                      <a:r>
                        <a:rPr lang="en-US" altLang="zh-CN" sz="2000" dirty="0"/>
                        <a:t>0</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1</a:t>
                      </a:r>
                      <a:endParaRPr lang="en-US" sz="2000" dirty="0"/>
                    </a:p>
                  </a:txBody>
                  <a:tcPr anchor="ctr"/>
                </a:tc>
                <a:extLst>
                  <a:ext uri="{0D108BD9-81ED-4DB2-BD59-A6C34878D82A}">
                    <a16:rowId xmlns:a16="http://schemas.microsoft.com/office/drawing/2014/main" val="10003"/>
                  </a:ext>
                </a:extLst>
              </a:tr>
              <a:tr h="372785">
                <a:tc>
                  <a:txBody>
                    <a:bodyPr/>
                    <a:lstStyle/>
                    <a:p>
                      <a:pPr algn="ctr"/>
                      <a:r>
                        <a:rPr lang="en-US" altLang="zh-CN" sz="2000" dirty="0"/>
                        <a:t>0</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0</a:t>
                      </a:r>
                      <a:endParaRPr lang="en-US" sz="2000" dirty="0"/>
                    </a:p>
                  </a:txBody>
                  <a:tcPr anchor="ctr"/>
                </a:tc>
                <a:extLst>
                  <a:ext uri="{0D108BD9-81ED-4DB2-BD59-A6C34878D82A}">
                    <a16:rowId xmlns:a16="http://schemas.microsoft.com/office/drawing/2014/main" val="10004"/>
                  </a:ext>
                </a:extLst>
              </a:tr>
              <a:tr h="372785">
                <a:tc>
                  <a:txBody>
                    <a:bodyPr/>
                    <a:lstStyle/>
                    <a:p>
                      <a:pPr algn="ctr"/>
                      <a:r>
                        <a:rPr lang="en-US" altLang="zh-CN" sz="2000" dirty="0"/>
                        <a:t>1</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1</a:t>
                      </a:r>
                      <a:endParaRPr lang="en-US" sz="2000" dirty="0"/>
                    </a:p>
                  </a:txBody>
                  <a:tcPr anchor="ctr"/>
                </a:tc>
                <a:extLst>
                  <a:ext uri="{0D108BD9-81ED-4DB2-BD59-A6C34878D82A}">
                    <a16:rowId xmlns:a16="http://schemas.microsoft.com/office/drawing/2014/main" val="10005"/>
                  </a:ext>
                </a:extLst>
              </a:tr>
              <a:tr h="372785">
                <a:tc>
                  <a:txBody>
                    <a:bodyPr/>
                    <a:lstStyle/>
                    <a:p>
                      <a:pPr algn="ctr"/>
                      <a:r>
                        <a:rPr lang="en-US" altLang="zh-CN" sz="2000" dirty="0"/>
                        <a:t>1</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0</a:t>
                      </a:r>
                      <a:endParaRPr lang="en-US" sz="2000" dirty="0"/>
                    </a:p>
                  </a:txBody>
                  <a:tcPr anchor="ctr"/>
                </a:tc>
                <a:extLst>
                  <a:ext uri="{0D108BD9-81ED-4DB2-BD59-A6C34878D82A}">
                    <a16:rowId xmlns:a16="http://schemas.microsoft.com/office/drawing/2014/main" val="10006"/>
                  </a:ext>
                </a:extLst>
              </a:tr>
              <a:tr h="372785">
                <a:tc>
                  <a:txBody>
                    <a:bodyPr/>
                    <a:lstStyle/>
                    <a:p>
                      <a:pPr algn="ctr"/>
                      <a:r>
                        <a:rPr lang="en-US" altLang="zh-CN" sz="2000" dirty="0"/>
                        <a:t>1</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0</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0</a:t>
                      </a:r>
                      <a:endParaRPr lang="en-US" sz="2000" dirty="0"/>
                    </a:p>
                  </a:txBody>
                  <a:tcPr anchor="ctr"/>
                </a:tc>
                <a:extLst>
                  <a:ext uri="{0D108BD9-81ED-4DB2-BD59-A6C34878D82A}">
                    <a16:rowId xmlns:a16="http://schemas.microsoft.com/office/drawing/2014/main" val="10007"/>
                  </a:ext>
                </a:extLst>
              </a:tr>
              <a:tr h="372785">
                <a:tc>
                  <a:txBody>
                    <a:bodyPr/>
                    <a:lstStyle/>
                    <a:p>
                      <a:pPr algn="ctr"/>
                      <a:r>
                        <a:rPr lang="en-US" altLang="zh-CN" sz="2000" dirty="0"/>
                        <a:t>1</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1</a:t>
                      </a:r>
                      <a:endParaRPr lang="en-US" sz="2000" dirty="0"/>
                    </a:p>
                  </a:txBody>
                  <a:tcPr anchor="ctr"/>
                </a:tc>
                <a:tc>
                  <a:txBody>
                    <a:bodyPr/>
                    <a:lstStyle/>
                    <a:p>
                      <a:pPr algn="ctr"/>
                      <a:r>
                        <a:rPr lang="en-US" altLang="zh-CN" sz="2000" dirty="0"/>
                        <a:t>1</a:t>
                      </a:r>
                      <a:endParaRPr lang="en-US" sz="2000" dirty="0"/>
                    </a:p>
                  </a:txBody>
                  <a:tcPr anchor="ctr"/>
                </a:tc>
                <a:extLst>
                  <a:ext uri="{0D108BD9-81ED-4DB2-BD59-A6C34878D82A}">
                    <a16:rowId xmlns:a16="http://schemas.microsoft.com/office/drawing/2014/main" val="10008"/>
                  </a:ext>
                </a:extLst>
              </a:tr>
            </a:tbl>
          </a:graphicData>
        </a:graphic>
      </p:graphicFrame>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10</a:t>
            </a:fld>
            <a:endParaRPr lang="zh-CN" altLang="en-US">
              <a:solidFill>
                <a:srgbClr val="1F497D"/>
              </a:solidFill>
            </a:endParaRPr>
          </a:p>
        </p:txBody>
      </p:sp>
      <p:sp>
        <p:nvSpPr>
          <p:cNvPr id="6" name="Rectangle 5"/>
          <p:cNvSpPr/>
          <p:nvPr/>
        </p:nvSpPr>
        <p:spPr bwMode="auto">
          <a:xfrm>
            <a:off x="1207331" y="2636912"/>
            <a:ext cx="792088" cy="1224136"/>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7" name="TextBox 6"/>
          <p:cNvSpPr txBox="1"/>
          <p:nvPr/>
        </p:nvSpPr>
        <p:spPr>
          <a:xfrm>
            <a:off x="1390817" y="2956592"/>
            <a:ext cx="425116" cy="584775"/>
          </a:xfrm>
          <a:prstGeom prst="rect">
            <a:avLst/>
          </a:prstGeom>
          <a:noFill/>
        </p:spPr>
        <p:txBody>
          <a:bodyPr wrap="none" rtlCol="0">
            <a:spAutoFit/>
          </a:bodyPr>
          <a:lstStyle/>
          <a:p>
            <a:r>
              <a:rPr lang="en-US" altLang="zh-CN" sz="3200" dirty="0">
                <a:solidFill>
                  <a:srgbClr val="FF0000"/>
                </a:solidFill>
              </a:rPr>
              <a:t>+</a:t>
            </a:r>
            <a:endParaRPr lang="en-US" sz="3200" dirty="0">
              <a:solidFill>
                <a:srgbClr val="FF0000"/>
              </a:solidFill>
            </a:endParaRPr>
          </a:p>
        </p:txBody>
      </p:sp>
      <p:cxnSp>
        <p:nvCxnSpPr>
          <p:cNvPr id="9" name="Straight Arrow Connector 8"/>
          <p:cNvCxnSpPr/>
          <p:nvPr/>
        </p:nvCxnSpPr>
        <p:spPr bwMode="auto">
          <a:xfrm>
            <a:off x="612775" y="2956592"/>
            <a:ext cx="594556"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0" name="Straight Arrow Connector 9"/>
          <p:cNvCxnSpPr/>
          <p:nvPr/>
        </p:nvCxnSpPr>
        <p:spPr bwMode="auto">
          <a:xfrm>
            <a:off x="612775" y="3518844"/>
            <a:ext cx="594556"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1" name="Straight Arrow Connector 10"/>
          <p:cNvCxnSpPr/>
          <p:nvPr/>
        </p:nvCxnSpPr>
        <p:spPr bwMode="auto">
          <a:xfrm>
            <a:off x="1999419" y="3248979"/>
            <a:ext cx="594556"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3" name="Straight Arrow Connector 12"/>
          <p:cNvCxnSpPr>
            <a:endCxn id="6" idx="0"/>
          </p:cNvCxnSpPr>
          <p:nvPr/>
        </p:nvCxnSpPr>
        <p:spPr bwMode="auto">
          <a:xfrm>
            <a:off x="1603375" y="1988840"/>
            <a:ext cx="0" cy="648072"/>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4" name="Straight Arrow Connector 13"/>
          <p:cNvCxnSpPr/>
          <p:nvPr/>
        </p:nvCxnSpPr>
        <p:spPr bwMode="auto">
          <a:xfrm>
            <a:off x="1603375" y="3861048"/>
            <a:ext cx="0" cy="648072"/>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sp>
        <p:nvSpPr>
          <p:cNvPr id="15" name="TextBox 14"/>
          <p:cNvSpPr txBox="1"/>
          <p:nvPr/>
        </p:nvSpPr>
        <p:spPr>
          <a:xfrm>
            <a:off x="1207331" y="1556792"/>
            <a:ext cx="907428" cy="369332"/>
          </a:xfrm>
          <a:prstGeom prst="rect">
            <a:avLst/>
          </a:prstGeom>
          <a:noFill/>
        </p:spPr>
        <p:txBody>
          <a:bodyPr wrap="none" rtlCol="0">
            <a:spAutoFit/>
          </a:bodyPr>
          <a:lstStyle/>
          <a:p>
            <a:r>
              <a:rPr lang="en-US" altLang="zh-CN" dirty="0" err="1"/>
              <a:t>CarryIn</a:t>
            </a:r>
            <a:endParaRPr lang="en-US" dirty="0"/>
          </a:p>
        </p:txBody>
      </p:sp>
      <p:sp>
        <p:nvSpPr>
          <p:cNvPr id="16" name="TextBox 15"/>
          <p:cNvSpPr txBox="1"/>
          <p:nvPr/>
        </p:nvSpPr>
        <p:spPr>
          <a:xfrm>
            <a:off x="1102334" y="4603466"/>
            <a:ext cx="1117422" cy="369332"/>
          </a:xfrm>
          <a:prstGeom prst="rect">
            <a:avLst/>
          </a:prstGeom>
          <a:noFill/>
        </p:spPr>
        <p:txBody>
          <a:bodyPr wrap="none" rtlCol="0">
            <a:spAutoFit/>
          </a:bodyPr>
          <a:lstStyle/>
          <a:p>
            <a:r>
              <a:rPr lang="en-US" altLang="zh-CN"/>
              <a:t>CarryOut</a:t>
            </a:r>
            <a:endParaRPr lang="en-US" dirty="0"/>
          </a:p>
        </p:txBody>
      </p:sp>
      <p:sp>
        <p:nvSpPr>
          <p:cNvPr id="17" name="TextBox 16"/>
          <p:cNvSpPr txBox="1"/>
          <p:nvPr/>
        </p:nvSpPr>
        <p:spPr>
          <a:xfrm>
            <a:off x="2593975" y="3064313"/>
            <a:ext cx="583814" cy="369332"/>
          </a:xfrm>
          <a:prstGeom prst="rect">
            <a:avLst/>
          </a:prstGeom>
          <a:noFill/>
        </p:spPr>
        <p:txBody>
          <a:bodyPr wrap="none" rtlCol="0">
            <a:spAutoFit/>
          </a:bodyPr>
          <a:lstStyle/>
          <a:p>
            <a:r>
              <a:rPr lang="en-US" altLang="zh-CN" dirty="0"/>
              <a:t>Sum</a:t>
            </a:r>
            <a:endParaRPr lang="en-US" dirty="0"/>
          </a:p>
        </p:txBody>
      </p:sp>
      <p:sp>
        <p:nvSpPr>
          <p:cNvPr id="3" name="TextBox 2"/>
          <p:cNvSpPr txBox="1"/>
          <p:nvPr/>
        </p:nvSpPr>
        <p:spPr>
          <a:xfrm>
            <a:off x="1102334" y="4947740"/>
            <a:ext cx="6749045" cy="369332"/>
          </a:xfrm>
          <a:prstGeom prst="rect">
            <a:avLst/>
          </a:prstGeom>
          <a:noFill/>
        </p:spPr>
        <p:txBody>
          <a:bodyPr wrap="square" rtlCol="0">
            <a:spAutoFit/>
          </a:bodyPr>
          <a:lstStyle/>
          <a:p>
            <a:r>
              <a:rPr lang="zh-CN" altLang="en-US" dirty="0"/>
              <a:t>依据真值表可以获得其逻辑表达式，并通过组合逻辑实现</a:t>
            </a:r>
            <a:endParaRPr lang="en-US" dirty="0"/>
          </a:p>
        </p:txBody>
      </p:sp>
      <p:sp>
        <p:nvSpPr>
          <p:cNvPr id="8" name="TextBox 7"/>
          <p:cNvSpPr txBox="1"/>
          <p:nvPr/>
        </p:nvSpPr>
        <p:spPr>
          <a:xfrm>
            <a:off x="215516" y="5299617"/>
            <a:ext cx="8712968" cy="923330"/>
          </a:xfrm>
          <a:prstGeom prst="rect">
            <a:avLst/>
          </a:prstGeom>
          <a:noFill/>
        </p:spPr>
        <p:txBody>
          <a:bodyPr wrap="square" rtlCol="0">
            <a:spAutoFit/>
          </a:bodyPr>
          <a:lstStyle/>
          <a:p>
            <a:r>
              <a:rPr lang="en-US" dirty="0" err="1"/>
              <a:t>CarryOut</a:t>
            </a:r>
            <a:r>
              <a:rPr lang="en-US" dirty="0"/>
              <a:t> = (</a:t>
            </a:r>
            <a:r>
              <a:rPr lang="en-US" altLang="zh-CN" dirty="0"/>
              <a:t>¬</a:t>
            </a:r>
            <a:r>
              <a:rPr lang="en-US" dirty="0"/>
              <a:t>A</a:t>
            </a:r>
            <a:r>
              <a:rPr lang="zh-CN" altLang="en-US" dirty="0"/>
              <a:t>*</a:t>
            </a:r>
            <a:r>
              <a:rPr lang="en-US" altLang="zh-CN" dirty="0"/>
              <a:t>B</a:t>
            </a:r>
            <a:r>
              <a:rPr lang="zh-CN" altLang="en-US" dirty="0"/>
              <a:t>*</a:t>
            </a:r>
            <a:r>
              <a:rPr lang="en-US" altLang="zh-CN" dirty="0" err="1"/>
              <a:t>CarryIn</a:t>
            </a:r>
            <a:r>
              <a:rPr lang="en-US" altLang="zh-CN" dirty="0"/>
              <a:t>)+(A</a:t>
            </a:r>
            <a:r>
              <a:rPr lang="zh-CN" altLang="en-US" dirty="0"/>
              <a:t>*</a:t>
            </a:r>
            <a:r>
              <a:rPr lang="en-US" altLang="zh-CN" dirty="0"/>
              <a:t>¬B</a:t>
            </a:r>
            <a:r>
              <a:rPr lang="zh-CN" altLang="en-US" dirty="0"/>
              <a:t>*</a:t>
            </a:r>
            <a:r>
              <a:rPr lang="en-US" altLang="zh-CN" dirty="0" err="1"/>
              <a:t>CarryIn</a:t>
            </a:r>
            <a:r>
              <a:rPr lang="en-US" altLang="zh-CN" dirty="0"/>
              <a:t>)+(A</a:t>
            </a:r>
            <a:r>
              <a:rPr lang="zh-CN" altLang="en-US" dirty="0"/>
              <a:t>*</a:t>
            </a:r>
            <a:r>
              <a:rPr lang="en-US" altLang="zh-CN" dirty="0"/>
              <a:t>B</a:t>
            </a:r>
            <a:r>
              <a:rPr lang="zh-CN" altLang="en-US" dirty="0"/>
              <a:t>*</a:t>
            </a:r>
            <a:r>
              <a:rPr lang="en-US" altLang="zh-CN" dirty="0"/>
              <a:t>¬</a:t>
            </a:r>
            <a:r>
              <a:rPr lang="en-US" altLang="zh-CN" dirty="0" err="1"/>
              <a:t>CarryIn</a:t>
            </a:r>
            <a:r>
              <a:rPr lang="en-US" altLang="zh-CN" dirty="0"/>
              <a:t>)+(A</a:t>
            </a:r>
            <a:r>
              <a:rPr lang="zh-CN" altLang="en-US" dirty="0"/>
              <a:t>*</a:t>
            </a:r>
            <a:r>
              <a:rPr lang="en-US" altLang="zh-CN" dirty="0"/>
              <a:t>B</a:t>
            </a:r>
            <a:r>
              <a:rPr lang="zh-CN" altLang="en-US" dirty="0"/>
              <a:t>*</a:t>
            </a:r>
            <a:r>
              <a:rPr lang="en-US" altLang="zh-CN" dirty="0" err="1"/>
              <a:t>CarryIn</a:t>
            </a:r>
            <a:r>
              <a:rPr lang="en-US" altLang="zh-CN" dirty="0"/>
              <a:t>)</a:t>
            </a:r>
          </a:p>
          <a:p>
            <a:r>
              <a:rPr lang="en-US" dirty="0"/>
              <a:t>=(B</a:t>
            </a:r>
            <a:r>
              <a:rPr lang="zh-CN" altLang="en-US" dirty="0"/>
              <a:t>*</a:t>
            </a:r>
            <a:r>
              <a:rPr lang="en-US" dirty="0" err="1"/>
              <a:t>CarryIn</a:t>
            </a:r>
            <a:r>
              <a:rPr lang="en-US" dirty="0"/>
              <a:t>)+(A</a:t>
            </a:r>
            <a:r>
              <a:rPr lang="zh-CN" altLang="en-US" dirty="0"/>
              <a:t>*</a:t>
            </a:r>
            <a:r>
              <a:rPr lang="en-US" dirty="0" err="1"/>
              <a:t>CarryIn</a:t>
            </a:r>
            <a:r>
              <a:rPr lang="en-US" dirty="0"/>
              <a:t>)+(A</a:t>
            </a:r>
            <a:r>
              <a:rPr lang="zh-CN" altLang="en-US" dirty="0"/>
              <a:t>*</a:t>
            </a:r>
            <a:r>
              <a:rPr lang="en-US" dirty="0"/>
              <a:t>B)</a:t>
            </a:r>
          </a:p>
          <a:p>
            <a:r>
              <a:rPr lang="en-US" dirty="0"/>
              <a:t>Sum = (¬A</a:t>
            </a:r>
            <a:r>
              <a:rPr lang="zh-CN" altLang="en-US" dirty="0"/>
              <a:t>*</a:t>
            </a:r>
            <a:r>
              <a:rPr lang="en-US" dirty="0"/>
              <a:t>¬B</a:t>
            </a:r>
            <a:r>
              <a:rPr lang="zh-CN" altLang="en-US" dirty="0"/>
              <a:t>*</a:t>
            </a:r>
            <a:r>
              <a:rPr lang="en-US" dirty="0" err="1"/>
              <a:t>CarryIn</a:t>
            </a:r>
            <a:r>
              <a:rPr lang="en-US" dirty="0"/>
              <a:t>) + (¬A</a:t>
            </a:r>
            <a:r>
              <a:rPr lang="zh-CN" altLang="en-US" dirty="0"/>
              <a:t>*</a:t>
            </a:r>
            <a:r>
              <a:rPr lang="en-US" dirty="0"/>
              <a:t>B</a:t>
            </a:r>
            <a:r>
              <a:rPr lang="zh-CN" altLang="en-US" dirty="0"/>
              <a:t>*</a:t>
            </a:r>
            <a:r>
              <a:rPr lang="en-US" dirty="0"/>
              <a:t>¬</a:t>
            </a:r>
            <a:r>
              <a:rPr lang="en-US" dirty="0" err="1"/>
              <a:t>CarryIn</a:t>
            </a:r>
            <a:r>
              <a:rPr lang="en-US" dirty="0"/>
              <a:t>) + (A</a:t>
            </a:r>
            <a:r>
              <a:rPr lang="zh-CN" altLang="en-US" dirty="0"/>
              <a:t>*</a:t>
            </a:r>
            <a:r>
              <a:rPr lang="en-US" dirty="0"/>
              <a:t>¬B</a:t>
            </a:r>
            <a:r>
              <a:rPr lang="zh-CN" altLang="en-US" dirty="0"/>
              <a:t>*</a:t>
            </a:r>
            <a:r>
              <a:rPr lang="en-US" dirty="0"/>
              <a:t>¬</a:t>
            </a:r>
            <a:r>
              <a:rPr lang="en-US" dirty="0" err="1"/>
              <a:t>CarryIn</a:t>
            </a:r>
            <a:r>
              <a:rPr lang="en-US" dirty="0"/>
              <a:t>)</a:t>
            </a:r>
            <a:r>
              <a:rPr lang="zh-CN" altLang="en-US" dirty="0"/>
              <a:t> </a:t>
            </a:r>
            <a:r>
              <a:rPr lang="en-US" altLang="zh-CN" dirty="0"/>
              <a:t>+</a:t>
            </a:r>
            <a:r>
              <a:rPr lang="zh-CN" altLang="en-US" dirty="0"/>
              <a:t>（</a:t>
            </a:r>
            <a:r>
              <a:rPr lang="en-US" altLang="zh-CN" dirty="0"/>
              <a:t>A*B*</a:t>
            </a:r>
            <a:r>
              <a:rPr lang="en-US" altLang="zh-CN" dirty="0" err="1"/>
              <a:t>CarryIn</a:t>
            </a:r>
            <a:r>
              <a:rPr lang="en-US" altLang="zh-CN" dirty="0"/>
              <a:t>)</a:t>
            </a:r>
            <a:endParaRPr lang="en-US" dirty="0"/>
          </a:p>
        </p:txBody>
      </p:sp>
      <p:sp>
        <p:nvSpPr>
          <p:cNvPr id="12" name="TextBox 11"/>
          <p:cNvSpPr txBox="1"/>
          <p:nvPr/>
        </p:nvSpPr>
        <p:spPr>
          <a:xfrm>
            <a:off x="1603375" y="1243310"/>
            <a:ext cx="862737" cy="369332"/>
          </a:xfrm>
          <a:prstGeom prst="rect">
            <a:avLst/>
          </a:prstGeom>
          <a:noFill/>
        </p:spPr>
        <p:txBody>
          <a:bodyPr wrap="none" rtlCol="0">
            <a:spAutoFit/>
          </a:bodyPr>
          <a:lstStyle/>
          <a:p>
            <a:r>
              <a:rPr kumimoji="1" lang="en-US" altLang="zh-CN" dirty="0"/>
              <a:t>Symbol</a:t>
            </a:r>
            <a:endParaRPr kumimoji="1" lang="zh-CN" altLang="en-US" dirty="0"/>
          </a:p>
        </p:txBody>
      </p:sp>
    </p:spTree>
    <p:extLst>
      <p:ext uri="{BB962C8B-B14F-4D97-AF65-F5344CB8AC3E}">
        <p14:creationId xmlns:p14="http://schemas.microsoft.com/office/powerpoint/2010/main" val="904078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全加器设计与实现</a:t>
            </a:r>
            <a:endParaRPr lang="en-US" dirty="0"/>
          </a:p>
        </p:txBody>
      </p:sp>
      <p:sp>
        <p:nvSpPr>
          <p:cNvPr id="3" name="Content Placeholder 2"/>
          <p:cNvSpPr>
            <a:spLocks noGrp="1"/>
          </p:cNvSpPr>
          <p:nvPr>
            <p:ph idx="1"/>
          </p:nvPr>
        </p:nvSpPr>
        <p:spPr>
          <a:xfrm>
            <a:off x="457200" y="1219200"/>
            <a:ext cx="8229600" cy="1777752"/>
          </a:xfrm>
        </p:spPr>
        <p:txBody>
          <a:bodyPr/>
          <a:lstStyle/>
          <a:p>
            <a:r>
              <a:rPr lang="zh-CN" altLang="en-US" dirty="0"/>
              <a:t>用逻辑门实现加法，求</a:t>
            </a:r>
            <a:r>
              <a:rPr lang="en-US" altLang="zh-CN" dirty="0"/>
              <a:t>Sum</a:t>
            </a:r>
          </a:p>
          <a:p>
            <a:r>
              <a:rPr lang="zh-CN" altLang="en-US" dirty="0"/>
              <a:t>用逻辑门求</a:t>
            </a:r>
            <a:r>
              <a:rPr lang="en-US" altLang="zh-CN" dirty="0" err="1"/>
              <a:t>CarryOut</a:t>
            </a:r>
            <a:endParaRPr lang="en-US" altLang="zh-CN" dirty="0"/>
          </a:p>
          <a:p>
            <a:r>
              <a:rPr lang="zh-CN" altLang="en-US" dirty="0"/>
              <a:t>将所有相同的输入连接在一起</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11</a:t>
            </a:fld>
            <a:endParaRPr lang="zh-CN" altLang="en-US">
              <a:solidFill>
                <a:srgbClr val="1F497D"/>
              </a:solidFill>
            </a:endParaRPr>
          </a:p>
        </p:txBody>
      </p:sp>
      <p:pic>
        <p:nvPicPr>
          <p:cNvPr id="6" name="Picture 5"/>
          <p:cNvPicPr>
            <a:picLocks noChangeAspect="1"/>
          </p:cNvPicPr>
          <p:nvPr/>
        </p:nvPicPr>
        <p:blipFill>
          <a:blip r:embed="rId2"/>
          <a:stretch>
            <a:fillRect/>
          </a:stretch>
        </p:blipFill>
        <p:spPr>
          <a:xfrm>
            <a:off x="639833" y="2774950"/>
            <a:ext cx="3942002" cy="2814290"/>
          </a:xfrm>
          <a:prstGeom prst="rect">
            <a:avLst/>
          </a:prstGeom>
        </p:spPr>
      </p:pic>
      <p:pic>
        <p:nvPicPr>
          <p:cNvPr id="7" name="Picture 6"/>
          <p:cNvPicPr>
            <a:picLocks noChangeAspect="1"/>
          </p:cNvPicPr>
          <p:nvPr/>
        </p:nvPicPr>
        <p:blipFill>
          <a:blip r:embed="rId3"/>
          <a:stretch>
            <a:fillRect/>
          </a:stretch>
        </p:blipFill>
        <p:spPr>
          <a:xfrm>
            <a:off x="5148064" y="3315196"/>
            <a:ext cx="2362200" cy="1955800"/>
          </a:xfrm>
          <a:prstGeom prst="rect">
            <a:avLst/>
          </a:prstGeom>
        </p:spPr>
      </p:pic>
    </p:spTree>
    <p:extLst>
      <p:ext uri="{BB962C8B-B14F-4D97-AF65-F5344CB8AC3E}">
        <p14:creationId xmlns:p14="http://schemas.microsoft.com/office/powerpoint/2010/main" val="15989546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全加器</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12</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2123728" y="764704"/>
            <a:ext cx="5283200" cy="5397500"/>
          </a:xfrm>
          <a:prstGeom prst="rect">
            <a:avLst/>
          </a:prstGeom>
        </p:spPr>
      </p:pic>
    </p:spTree>
    <p:extLst>
      <p:ext uri="{BB962C8B-B14F-4D97-AF65-F5344CB8AC3E}">
        <p14:creationId xmlns:p14="http://schemas.microsoft.com/office/powerpoint/2010/main" val="18237622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1</a:t>
            </a:r>
            <a:r>
              <a:rPr lang="zh-CN" altLang="en-US" dirty="0"/>
              <a:t>位的</a:t>
            </a:r>
            <a:r>
              <a:rPr lang="en-US" altLang="zh-CN" dirty="0"/>
              <a:t>ALU</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13</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606468" y="1844824"/>
            <a:ext cx="3517900" cy="2946400"/>
          </a:xfrm>
          <a:prstGeom prst="rect">
            <a:avLst/>
          </a:prstGeom>
        </p:spPr>
      </p:pic>
      <p:sp>
        <p:nvSpPr>
          <p:cNvPr id="6" name="TextBox 5"/>
          <p:cNvSpPr txBox="1"/>
          <p:nvPr/>
        </p:nvSpPr>
        <p:spPr>
          <a:xfrm>
            <a:off x="899592" y="5157192"/>
            <a:ext cx="899605" cy="369332"/>
          </a:xfrm>
          <a:prstGeom prst="rect">
            <a:avLst/>
          </a:prstGeom>
          <a:noFill/>
        </p:spPr>
        <p:txBody>
          <a:bodyPr wrap="none" rtlCol="0">
            <a:spAutoFit/>
          </a:bodyPr>
          <a:lstStyle/>
          <a:p>
            <a:r>
              <a:rPr lang="zh-CN" altLang="en-US" dirty="0"/>
              <a:t>最低位</a:t>
            </a:r>
            <a:endParaRPr lang="en-US" dirty="0"/>
          </a:p>
        </p:txBody>
      </p:sp>
      <p:pic>
        <p:nvPicPr>
          <p:cNvPr id="7" name="Picture 6"/>
          <p:cNvPicPr>
            <a:picLocks noChangeAspect="1"/>
          </p:cNvPicPr>
          <p:nvPr/>
        </p:nvPicPr>
        <p:blipFill>
          <a:blip r:embed="rId3"/>
          <a:stretch>
            <a:fillRect/>
          </a:stretch>
        </p:blipFill>
        <p:spPr>
          <a:xfrm>
            <a:off x="4788024" y="1794024"/>
            <a:ext cx="3619500" cy="2997200"/>
          </a:xfrm>
          <a:prstGeom prst="rect">
            <a:avLst/>
          </a:prstGeom>
        </p:spPr>
      </p:pic>
      <p:sp>
        <p:nvSpPr>
          <p:cNvPr id="8" name="TextBox 7"/>
          <p:cNvSpPr txBox="1"/>
          <p:nvPr/>
        </p:nvSpPr>
        <p:spPr>
          <a:xfrm>
            <a:off x="5868144" y="5157192"/>
            <a:ext cx="909223" cy="369332"/>
          </a:xfrm>
          <a:prstGeom prst="rect">
            <a:avLst/>
          </a:prstGeom>
          <a:noFill/>
        </p:spPr>
        <p:txBody>
          <a:bodyPr wrap="none" rtlCol="0">
            <a:spAutoFit/>
          </a:bodyPr>
          <a:lstStyle/>
          <a:p>
            <a:r>
              <a:rPr lang="zh-CN" altLang="en-US" dirty="0"/>
              <a:t>其它位</a:t>
            </a:r>
            <a:endParaRPr lang="en-US" dirty="0"/>
          </a:p>
        </p:txBody>
      </p:sp>
    </p:spTree>
    <p:extLst>
      <p:ext uri="{BB962C8B-B14F-4D97-AF65-F5344CB8AC3E}">
        <p14:creationId xmlns:p14="http://schemas.microsoft.com/office/powerpoint/2010/main" val="1548836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a:t>
            </a:r>
            <a:r>
              <a:rPr lang="zh-CN" altLang="en-US" dirty="0"/>
              <a:t>位</a:t>
            </a:r>
            <a:r>
              <a:rPr lang="en-US" altLang="zh-CN" dirty="0"/>
              <a:t>ALU</a:t>
            </a:r>
            <a:r>
              <a:rPr lang="zh-CN" altLang="en-US" dirty="0"/>
              <a:t>的设计过程</a:t>
            </a:r>
            <a:endParaRPr lang="en-US" dirty="0"/>
          </a:p>
        </p:txBody>
      </p:sp>
      <p:sp>
        <p:nvSpPr>
          <p:cNvPr id="3" name="Content Placeholder 2"/>
          <p:cNvSpPr>
            <a:spLocks noGrp="1"/>
          </p:cNvSpPr>
          <p:nvPr>
            <p:ph idx="1"/>
          </p:nvPr>
        </p:nvSpPr>
        <p:spPr/>
        <p:txBody>
          <a:bodyPr/>
          <a:lstStyle/>
          <a:p>
            <a:r>
              <a:rPr lang="zh-CN" altLang="en-US" dirty="0"/>
              <a:t>确定</a:t>
            </a:r>
            <a:r>
              <a:rPr lang="en-US" altLang="zh-CN" dirty="0"/>
              <a:t>ALU</a:t>
            </a:r>
            <a:r>
              <a:rPr lang="zh-CN" altLang="en-US" dirty="0"/>
              <a:t>的功能</a:t>
            </a:r>
            <a:endParaRPr lang="en-US" altLang="zh-CN" dirty="0"/>
          </a:p>
          <a:p>
            <a:r>
              <a:rPr lang="zh-CN" altLang="en-US" dirty="0"/>
              <a:t>确定</a:t>
            </a:r>
            <a:r>
              <a:rPr lang="en-US" altLang="zh-CN" dirty="0"/>
              <a:t>ALU</a:t>
            </a:r>
            <a:r>
              <a:rPr lang="zh-CN" altLang="en-US" dirty="0"/>
              <a:t>的输入参数</a:t>
            </a:r>
            <a:endParaRPr lang="en-US" altLang="zh-CN" dirty="0"/>
          </a:p>
          <a:p>
            <a:r>
              <a:rPr lang="zh-CN" altLang="en-US" dirty="0"/>
              <a:t>根据功能要求得到真值表，获得逻辑表达式</a:t>
            </a:r>
            <a:endParaRPr lang="en-US" altLang="zh-CN" dirty="0"/>
          </a:p>
          <a:p>
            <a:r>
              <a:rPr lang="zh-CN" altLang="en-US" dirty="0"/>
              <a:t>依据逻辑表达式实现逻辑电路</a:t>
            </a:r>
            <a:endParaRPr lang="en-US" altLang="zh-CN" dirty="0"/>
          </a:p>
          <a:p>
            <a:r>
              <a:rPr lang="zh-CN" altLang="en-US" dirty="0"/>
              <a:t>如何实现</a:t>
            </a:r>
            <a:r>
              <a:rPr lang="en-US" altLang="zh-CN" dirty="0"/>
              <a:t>4</a:t>
            </a:r>
            <a:r>
              <a:rPr lang="zh-CN" altLang="en-US" dirty="0"/>
              <a:t>位的</a:t>
            </a:r>
            <a:r>
              <a:rPr lang="en-US" altLang="zh-CN" dirty="0"/>
              <a:t>ALU</a:t>
            </a:r>
            <a:r>
              <a:rPr lang="zh-CN" altLang="en-US" dirty="0"/>
              <a:t>呢？</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14</a:t>
            </a:fld>
            <a:endParaRPr lang="zh-CN" altLang="en-US">
              <a:solidFill>
                <a:srgbClr val="1F497D"/>
              </a:solidFill>
            </a:endParaRPr>
          </a:p>
        </p:txBody>
      </p:sp>
    </p:spTree>
    <p:extLst>
      <p:ext uri="{BB962C8B-B14F-4D97-AF65-F5344CB8AC3E}">
        <p14:creationId xmlns:p14="http://schemas.microsoft.com/office/powerpoint/2010/main" val="15691449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4</a:t>
            </a:r>
            <a:r>
              <a:rPr lang="zh-CN" altLang="en-US" dirty="0"/>
              <a:t>位</a:t>
            </a:r>
            <a:r>
              <a:rPr lang="en-US" altLang="zh-CN" dirty="0"/>
              <a:t>ALU</a:t>
            </a:r>
            <a:r>
              <a:rPr lang="zh-CN" altLang="en-US" dirty="0"/>
              <a:t>实现方法</a:t>
            </a:r>
            <a:endParaRPr lang="en-US" dirty="0"/>
          </a:p>
        </p:txBody>
      </p:sp>
      <p:sp>
        <p:nvSpPr>
          <p:cNvPr id="3" name="Content Placeholder 2"/>
          <p:cNvSpPr>
            <a:spLocks noGrp="1"/>
          </p:cNvSpPr>
          <p:nvPr>
            <p:ph idx="1"/>
          </p:nvPr>
        </p:nvSpPr>
        <p:spPr/>
        <p:txBody>
          <a:bodyPr/>
          <a:lstStyle/>
          <a:p>
            <a:r>
              <a:rPr lang="zh-CN" altLang="en-US" dirty="0"/>
              <a:t>思路</a:t>
            </a:r>
            <a:r>
              <a:rPr lang="en-US" altLang="zh-CN" dirty="0"/>
              <a:t>1</a:t>
            </a:r>
            <a:r>
              <a:rPr lang="zh-CN" altLang="en-US" dirty="0"/>
              <a:t>：</a:t>
            </a:r>
            <a:endParaRPr lang="en-US" altLang="zh-CN" dirty="0"/>
          </a:p>
          <a:p>
            <a:pPr lvl="1"/>
            <a:r>
              <a:rPr lang="zh-CN" altLang="en-US" dirty="0"/>
              <a:t>同</a:t>
            </a:r>
            <a:r>
              <a:rPr lang="en-US" altLang="zh-CN" dirty="0"/>
              <a:t>1</a:t>
            </a:r>
            <a:r>
              <a:rPr lang="zh-CN" altLang="en-US" dirty="0"/>
              <a:t>位</a:t>
            </a:r>
            <a:r>
              <a:rPr lang="en-US" altLang="zh-CN" dirty="0"/>
              <a:t>ALU</a:t>
            </a:r>
            <a:r>
              <a:rPr lang="zh-CN" altLang="en-US" dirty="0"/>
              <a:t>设计，写真值表，逻辑表达式，通过逻辑电路实现</a:t>
            </a:r>
            <a:endParaRPr lang="en-US" altLang="zh-CN" dirty="0"/>
          </a:p>
          <a:p>
            <a:r>
              <a:rPr lang="zh-CN" altLang="en-US" dirty="0"/>
              <a:t>思路</a:t>
            </a:r>
            <a:r>
              <a:rPr lang="en-US" altLang="zh-CN" dirty="0"/>
              <a:t>2</a:t>
            </a:r>
            <a:r>
              <a:rPr lang="zh-CN" altLang="en-US" dirty="0"/>
              <a:t>：</a:t>
            </a:r>
            <a:endParaRPr lang="en-US" altLang="zh-CN" dirty="0"/>
          </a:p>
          <a:p>
            <a:pPr lvl="1"/>
            <a:r>
              <a:rPr lang="zh-CN" altLang="en-US" dirty="0"/>
              <a:t>使用</a:t>
            </a:r>
            <a:r>
              <a:rPr lang="en-US" altLang="zh-CN" dirty="0"/>
              <a:t>1</a:t>
            </a:r>
            <a:r>
              <a:rPr lang="zh-CN" altLang="en-US" dirty="0"/>
              <a:t>位</a:t>
            </a:r>
            <a:r>
              <a:rPr lang="en-US" altLang="zh-CN" dirty="0"/>
              <a:t>ALU</a:t>
            </a:r>
            <a:r>
              <a:rPr lang="zh-CN" altLang="en-US" dirty="0"/>
              <a:t>串联起来，得到</a:t>
            </a:r>
            <a:r>
              <a:rPr lang="en-US" altLang="zh-CN" dirty="0"/>
              <a:t>4</a:t>
            </a:r>
            <a:r>
              <a:rPr lang="zh-CN" altLang="en-US" dirty="0"/>
              <a:t>位</a:t>
            </a:r>
            <a:r>
              <a:rPr lang="en-US" altLang="zh-CN" dirty="0"/>
              <a:t>ALU</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15</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2987824" y="4149080"/>
            <a:ext cx="2768600" cy="1765300"/>
          </a:xfrm>
          <a:prstGeom prst="rect">
            <a:avLst/>
          </a:prstGeom>
        </p:spPr>
      </p:pic>
    </p:spTree>
    <p:extLst>
      <p:ext uri="{BB962C8B-B14F-4D97-AF65-F5344CB8AC3E}">
        <p14:creationId xmlns:p14="http://schemas.microsoft.com/office/powerpoint/2010/main" val="1115181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4</a:t>
            </a:r>
            <a:r>
              <a:rPr lang="zh-CN" altLang="en-US" dirty="0"/>
              <a:t>位</a:t>
            </a:r>
            <a:r>
              <a:rPr lang="en-US" altLang="zh-CN" dirty="0"/>
              <a:t>ALU</a:t>
            </a:r>
            <a:r>
              <a:rPr lang="zh-CN" altLang="en-US" dirty="0"/>
              <a:t>设计</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16</a:t>
            </a:fld>
            <a:endParaRPr lang="zh-CN" altLang="en-US">
              <a:solidFill>
                <a:srgbClr val="1F497D"/>
              </a:solidFill>
            </a:endParaRPr>
          </a:p>
        </p:txBody>
      </p:sp>
      <p:sp>
        <p:nvSpPr>
          <p:cNvPr id="5" name="Rectangle 4"/>
          <p:cNvSpPr/>
          <p:nvPr/>
        </p:nvSpPr>
        <p:spPr bwMode="auto">
          <a:xfrm>
            <a:off x="1187625" y="2276872"/>
            <a:ext cx="1224136" cy="72008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chemeClr val="tx1"/>
                </a:solidFill>
                <a:effectLst/>
                <a:latin typeface="Arial" pitchFamily="34" charset="0"/>
                <a:ea typeface="宋体" pitchFamily="2" charset="-122"/>
              </a:rPr>
              <a:t>FA</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cxnSp>
        <p:nvCxnSpPr>
          <p:cNvPr id="9" name="Straight Arrow Connector 8"/>
          <p:cNvCxnSpPr/>
          <p:nvPr/>
        </p:nvCxnSpPr>
        <p:spPr bwMode="auto">
          <a:xfrm>
            <a:off x="1835696" y="2996952"/>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0" name="Straight Arrow Connector 9"/>
          <p:cNvCxnSpPr/>
          <p:nvPr/>
        </p:nvCxnSpPr>
        <p:spPr bwMode="auto">
          <a:xfrm>
            <a:off x="1475656" y="1700808"/>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1" name="Straight Arrow Connector 10"/>
          <p:cNvCxnSpPr/>
          <p:nvPr/>
        </p:nvCxnSpPr>
        <p:spPr bwMode="auto">
          <a:xfrm>
            <a:off x="2123728" y="1700808"/>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2" name="Straight Arrow Connector 11"/>
          <p:cNvCxnSpPr/>
          <p:nvPr/>
        </p:nvCxnSpPr>
        <p:spPr bwMode="auto">
          <a:xfrm flipH="1">
            <a:off x="467545" y="2636912"/>
            <a:ext cx="720080"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sp>
        <p:nvSpPr>
          <p:cNvPr id="16" name="Rectangle 15"/>
          <p:cNvSpPr/>
          <p:nvPr/>
        </p:nvSpPr>
        <p:spPr bwMode="auto">
          <a:xfrm>
            <a:off x="3122312" y="2276872"/>
            <a:ext cx="1224136" cy="72008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chemeClr val="tx1"/>
                </a:solidFill>
                <a:effectLst/>
                <a:latin typeface="Arial" pitchFamily="34" charset="0"/>
                <a:ea typeface="宋体" pitchFamily="2" charset="-122"/>
              </a:rPr>
              <a:t>FA</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cxnSp>
        <p:nvCxnSpPr>
          <p:cNvPr id="17" name="Straight Arrow Connector 16"/>
          <p:cNvCxnSpPr/>
          <p:nvPr/>
        </p:nvCxnSpPr>
        <p:spPr bwMode="auto">
          <a:xfrm>
            <a:off x="3770383" y="2996952"/>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8" name="Straight Arrow Connector 17"/>
          <p:cNvCxnSpPr/>
          <p:nvPr/>
        </p:nvCxnSpPr>
        <p:spPr bwMode="auto">
          <a:xfrm>
            <a:off x="3410343" y="1700808"/>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9" name="Straight Arrow Connector 18"/>
          <p:cNvCxnSpPr/>
          <p:nvPr/>
        </p:nvCxnSpPr>
        <p:spPr bwMode="auto">
          <a:xfrm>
            <a:off x="4058415" y="1700808"/>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p:cNvCxnSpPr/>
          <p:nvPr/>
        </p:nvCxnSpPr>
        <p:spPr bwMode="auto">
          <a:xfrm flipH="1">
            <a:off x="2402232" y="2636912"/>
            <a:ext cx="720080"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sp>
        <p:nvSpPr>
          <p:cNvPr id="22" name="Rectangle 21"/>
          <p:cNvSpPr/>
          <p:nvPr/>
        </p:nvSpPr>
        <p:spPr bwMode="auto">
          <a:xfrm>
            <a:off x="5056999" y="2276872"/>
            <a:ext cx="1224136" cy="72008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chemeClr val="tx1"/>
                </a:solidFill>
                <a:effectLst/>
                <a:latin typeface="Arial" pitchFamily="34" charset="0"/>
                <a:ea typeface="宋体" pitchFamily="2" charset="-122"/>
              </a:rPr>
              <a:t>FA</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cxnSp>
        <p:nvCxnSpPr>
          <p:cNvPr id="23" name="Straight Arrow Connector 22"/>
          <p:cNvCxnSpPr/>
          <p:nvPr/>
        </p:nvCxnSpPr>
        <p:spPr bwMode="auto">
          <a:xfrm>
            <a:off x="5705070" y="2996952"/>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24" name="Straight Arrow Connector 23"/>
          <p:cNvCxnSpPr/>
          <p:nvPr/>
        </p:nvCxnSpPr>
        <p:spPr bwMode="auto">
          <a:xfrm>
            <a:off x="5345030" y="1700808"/>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25" name="Straight Arrow Connector 24"/>
          <p:cNvCxnSpPr/>
          <p:nvPr/>
        </p:nvCxnSpPr>
        <p:spPr bwMode="auto">
          <a:xfrm>
            <a:off x="5993102" y="1700808"/>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26" name="Straight Arrow Connector 25"/>
          <p:cNvCxnSpPr/>
          <p:nvPr/>
        </p:nvCxnSpPr>
        <p:spPr bwMode="auto">
          <a:xfrm flipH="1">
            <a:off x="4336919" y="2636912"/>
            <a:ext cx="720080"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sp>
        <p:nvSpPr>
          <p:cNvPr id="28" name="Rectangle 27"/>
          <p:cNvSpPr/>
          <p:nvPr/>
        </p:nvSpPr>
        <p:spPr bwMode="auto">
          <a:xfrm>
            <a:off x="6991686" y="2276872"/>
            <a:ext cx="1224136" cy="72008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chemeClr val="tx1"/>
                </a:solidFill>
                <a:effectLst/>
                <a:latin typeface="Arial" pitchFamily="34" charset="0"/>
                <a:ea typeface="宋体" pitchFamily="2" charset="-122"/>
              </a:rPr>
              <a:t>FA</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cxnSp>
        <p:nvCxnSpPr>
          <p:cNvPr id="29" name="Straight Arrow Connector 28"/>
          <p:cNvCxnSpPr/>
          <p:nvPr/>
        </p:nvCxnSpPr>
        <p:spPr bwMode="auto">
          <a:xfrm>
            <a:off x="7639757" y="2996952"/>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p:cNvCxnSpPr/>
          <p:nvPr/>
        </p:nvCxnSpPr>
        <p:spPr bwMode="auto">
          <a:xfrm>
            <a:off x="7279717" y="1700808"/>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31" name="Straight Arrow Connector 30"/>
          <p:cNvCxnSpPr/>
          <p:nvPr/>
        </p:nvCxnSpPr>
        <p:spPr bwMode="auto">
          <a:xfrm>
            <a:off x="7927789" y="1700808"/>
            <a:ext cx="0" cy="576064"/>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32" name="Straight Arrow Connector 31"/>
          <p:cNvCxnSpPr/>
          <p:nvPr/>
        </p:nvCxnSpPr>
        <p:spPr bwMode="auto">
          <a:xfrm flipH="1">
            <a:off x="6271606" y="2636912"/>
            <a:ext cx="720080"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33" name="Straight Arrow Connector 32"/>
          <p:cNvCxnSpPr/>
          <p:nvPr/>
        </p:nvCxnSpPr>
        <p:spPr bwMode="auto">
          <a:xfrm flipH="1">
            <a:off x="8215822" y="2636912"/>
            <a:ext cx="720080"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sp>
        <p:nvSpPr>
          <p:cNvPr id="34" name="TextBox 33"/>
          <p:cNvSpPr txBox="1"/>
          <p:nvPr/>
        </p:nvSpPr>
        <p:spPr>
          <a:xfrm>
            <a:off x="8686800" y="2204864"/>
            <a:ext cx="300082" cy="369332"/>
          </a:xfrm>
          <a:prstGeom prst="rect">
            <a:avLst/>
          </a:prstGeom>
          <a:noFill/>
        </p:spPr>
        <p:txBody>
          <a:bodyPr wrap="none" rtlCol="0">
            <a:spAutoFit/>
          </a:bodyPr>
          <a:lstStyle/>
          <a:p>
            <a:r>
              <a:rPr lang="en-US" altLang="zh-CN" dirty="0"/>
              <a:t>0</a:t>
            </a:r>
            <a:endParaRPr lang="en-US" dirty="0"/>
          </a:p>
        </p:txBody>
      </p:sp>
      <p:sp>
        <p:nvSpPr>
          <p:cNvPr id="35" name="TextBox 34"/>
          <p:cNvSpPr txBox="1"/>
          <p:nvPr/>
        </p:nvSpPr>
        <p:spPr>
          <a:xfrm>
            <a:off x="1125145" y="1552377"/>
            <a:ext cx="300082" cy="369332"/>
          </a:xfrm>
          <a:prstGeom prst="rect">
            <a:avLst/>
          </a:prstGeom>
          <a:noFill/>
        </p:spPr>
        <p:txBody>
          <a:bodyPr wrap="none" rtlCol="0">
            <a:spAutoFit/>
          </a:bodyPr>
          <a:lstStyle/>
          <a:p>
            <a:r>
              <a:rPr lang="en-US" altLang="zh-CN" dirty="0"/>
              <a:t>1</a:t>
            </a:r>
            <a:endParaRPr lang="en-US" dirty="0"/>
          </a:p>
        </p:txBody>
      </p:sp>
      <p:sp>
        <p:nvSpPr>
          <p:cNvPr id="36" name="TextBox 35"/>
          <p:cNvSpPr txBox="1"/>
          <p:nvPr/>
        </p:nvSpPr>
        <p:spPr>
          <a:xfrm>
            <a:off x="1818882" y="1547500"/>
            <a:ext cx="300082" cy="369332"/>
          </a:xfrm>
          <a:prstGeom prst="rect">
            <a:avLst/>
          </a:prstGeom>
          <a:noFill/>
        </p:spPr>
        <p:txBody>
          <a:bodyPr wrap="none" rtlCol="0">
            <a:spAutoFit/>
          </a:bodyPr>
          <a:lstStyle/>
          <a:p>
            <a:r>
              <a:rPr lang="en-US" altLang="zh-CN" dirty="0"/>
              <a:t>0</a:t>
            </a:r>
            <a:endParaRPr lang="en-US" dirty="0"/>
          </a:p>
        </p:txBody>
      </p:sp>
      <p:sp>
        <p:nvSpPr>
          <p:cNvPr id="37" name="TextBox 36"/>
          <p:cNvSpPr txBox="1"/>
          <p:nvPr/>
        </p:nvSpPr>
        <p:spPr>
          <a:xfrm>
            <a:off x="3062214" y="1539839"/>
            <a:ext cx="300082" cy="369332"/>
          </a:xfrm>
          <a:prstGeom prst="rect">
            <a:avLst/>
          </a:prstGeom>
          <a:noFill/>
        </p:spPr>
        <p:txBody>
          <a:bodyPr wrap="none" rtlCol="0">
            <a:spAutoFit/>
          </a:bodyPr>
          <a:lstStyle/>
          <a:p>
            <a:r>
              <a:rPr lang="en-US" altLang="zh-CN" dirty="0"/>
              <a:t>0</a:t>
            </a:r>
            <a:endParaRPr lang="en-US" dirty="0"/>
          </a:p>
        </p:txBody>
      </p:sp>
      <p:sp>
        <p:nvSpPr>
          <p:cNvPr id="38" name="TextBox 37"/>
          <p:cNvSpPr txBox="1"/>
          <p:nvPr/>
        </p:nvSpPr>
        <p:spPr>
          <a:xfrm>
            <a:off x="6973611" y="1548052"/>
            <a:ext cx="300082" cy="369332"/>
          </a:xfrm>
          <a:prstGeom prst="rect">
            <a:avLst/>
          </a:prstGeom>
          <a:noFill/>
        </p:spPr>
        <p:txBody>
          <a:bodyPr wrap="none" rtlCol="0">
            <a:spAutoFit/>
          </a:bodyPr>
          <a:lstStyle/>
          <a:p>
            <a:r>
              <a:rPr lang="en-US" altLang="zh-CN" dirty="0"/>
              <a:t>0</a:t>
            </a:r>
            <a:endParaRPr lang="en-US" dirty="0"/>
          </a:p>
        </p:txBody>
      </p:sp>
      <p:sp>
        <p:nvSpPr>
          <p:cNvPr id="39" name="TextBox 38"/>
          <p:cNvSpPr txBox="1"/>
          <p:nvPr/>
        </p:nvSpPr>
        <p:spPr>
          <a:xfrm>
            <a:off x="1701653" y="3532366"/>
            <a:ext cx="300082" cy="369332"/>
          </a:xfrm>
          <a:prstGeom prst="rect">
            <a:avLst/>
          </a:prstGeom>
          <a:noFill/>
        </p:spPr>
        <p:txBody>
          <a:bodyPr wrap="none" rtlCol="0">
            <a:spAutoFit/>
          </a:bodyPr>
          <a:lstStyle/>
          <a:p>
            <a:r>
              <a:rPr lang="en-US" altLang="zh-CN" dirty="0"/>
              <a:t>0</a:t>
            </a:r>
            <a:endParaRPr lang="en-US" dirty="0"/>
          </a:p>
        </p:txBody>
      </p:sp>
      <p:sp>
        <p:nvSpPr>
          <p:cNvPr id="40" name="TextBox 39"/>
          <p:cNvSpPr txBox="1"/>
          <p:nvPr/>
        </p:nvSpPr>
        <p:spPr>
          <a:xfrm>
            <a:off x="3620342" y="3500017"/>
            <a:ext cx="300082" cy="369332"/>
          </a:xfrm>
          <a:prstGeom prst="rect">
            <a:avLst/>
          </a:prstGeom>
          <a:noFill/>
        </p:spPr>
        <p:txBody>
          <a:bodyPr wrap="none" rtlCol="0">
            <a:spAutoFit/>
          </a:bodyPr>
          <a:lstStyle/>
          <a:p>
            <a:r>
              <a:rPr lang="en-US" altLang="zh-CN" dirty="0"/>
              <a:t>0</a:t>
            </a:r>
            <a:endParaRPr lang="en-US" dirty="0"/>
          </a:p>
        </p:txBody>
      </p:sp>
      <p:sp>
        <p:nvSpPr>
          <p:cNvPr id="41" name="TextBox 40"/>
          <p:cNvSpPr txBox="1"/>
          <p:nvPr/>
        </p:nvSpPr>
        <p:spPr>
          <a:xfrm>
            <a:off x="5555028" y="3508448"/>
            <a:ext cx="300082" cy="369332"/>
          </a:xfrm>
          <a:prstGeom prst="rect">
            <a:avLst/>
          </a:prstGeom>
          <a:noFill/>
        </p:spPr>
        <p:txBody>
          <a:bodyPr wrap="none" rtlCol="0">
            <a:spAutoFit/>
          </a:bodyPr>
          <a:lstStyle/>
          <a:p>
            <a:r>
              <a:rPr lang="en-US" altLang="zh-CN" dirty="0"/>
              <a:t>0</a:t>
            </a:r>
            <a:endParaRPr lang="en-US" dirty="0"/>
          </a:p>
        </p:txBody>
      </p:sp>
      <p:sp>
        <p:nvSpPr>
          <p:cNvPr id="42" name="TextBox 41"/>
          <p:cNvSpPr txBox="1"/>
          <p:nvPr/>
        </p:nvSpPr>
        <p:spPr>
          <a:xfrm>
            <a:off x="7494818" y="3500017"/>
            <a:ext cx="300082" cy="369332"/>
          </a:xfrm>
          <a:prstGeom prst="rect">
            <a:avLst/>
          </a:prstGeom>
          <a:noFill/>
        </p:spPr>
        <p:txBody>
          <a:bodyPr wrap="none" rtlCol="0">
            <a:spAutoFit/>
          </a:bodyPr>
          <a:lstStyle/>
          <a:p>
            <a:r>
              <a:rPr lang="en-US" altLang="zh-CN" dirty="0"/>
              <a:t>1</a:t>
            </a:r>
            <a:endParaRPr lang="en-US" dirty="0"/>
          </a:p>
        </p:txBody>
      </p:sp>
      <p:sp>
        <p:nvSpPr>
          <p:cNvPr id="43" name="TextBox 42"/>
          <p:cNvSpPr txBox="1"/>
          <p:nvPr/>
        </p:nvSpPr>
        <p:spPr>
          <a:xfrm>
            <a:off x="3850033" y="1547500"/>
            <a:ext cx="300082" cy="369332"/>
          </a:xfrm>
          <a:prstGeom prst="rect">
            <a:avLst/>
          </a:prstGeom>
          <a:noFill/>
        </p:spPr>
        <p:txBody>
          <a:bodyPr wrap="none" rtlCol="0">
            <a:spAutoFit/>
          </a:bodyPr>
          <a:lstStyle/>
          <a:p>
            <a:r>
              <a:rPr lang="en-US" altLang="zh-CN" dirty="0"/>
              <a:t>1</a:t>
            </a:r>
            <a:endParaRPr lang="en-US" dirty="0"/>
          </a:p>
        </p:txBody>
      </p:sp>
      <p:sp>
        <p:nvSpPr>
          <p:cNvPr id="44" name="TextBox 43"/>
          <p:cNvSpPr txBox="1"/>
          <p:nvPr/>
        </p:nvSpPr>
        <p:spPr>
          <a:xfrm>
            <a:off x="5111740" y="1557344"/>
            <a:ext cx="300082" cy="369332"/>
          </a:xfrm>
          <a:prstGeom prst="rect">
            <a:avLst/>
          </a:prstGeom>
          <a:noFill/>
        </p:spPr>
        <p:txBody>
          <a:bodyPr wrap="none" rtlCol="0">
            <a:spAutoFit/>
          </a:bodyPr>
          <a:lstStyle/>
          <a:p>
            <a:r>
              <a:rPr lang="en-US" altLang="zh-CN" dirty="0"/>
              <a:t>1</a:t>
            </a:r>
            <a:endParaRPr lang="en-US" dirty="0"/>
          </a:p>
        </p:txBody>
      </p:sp>
      <p:sp>
        <p:nvSpPr>
          <p:cNvPr id="45" name="TextBox 44"/>
          <p:cNvSpPr txBox="1"/>
          <p:nvPr/>
        </p:nvSpPr>
        <p:spPr>
          <a:xfrm>
            <a:off x="5737064" y="1547500"/>
            <a:ext cx="300082" cy="369332"/>
          </a:xfrm>
          <a:prstGeom prst="rect">
            <a:avLst/>
          </a:prstGeom>
          <a:noFill/>
        </p:spPr>
        <p:txBody>
          <a:bodyPr wrap="none" rtlCol="0">
            <a:spAutoFit/>
          </a:bodyPr>
          <a:lstStyle/>
          <a:p>
            <a:r>
              <a:rPr lang="en-US" altLang="zh-CN" dirty="0"/>
              <a:t>1</a:t>
            </a:r>
            <a:endParaRPr lang="en-US" dirty="0"/>
          </a:p>
        </p:txBody>
      </p:sp>
      <p:sp>
        <p:nvSpPr>
          <p:cNvPr id="46" name="TextBox 45"/>
          <p:cNvSpPr txBox="1"/>
          <p:nvPr/>
        </p:nvSpPr>
        <p:spPr>
          <a:xfrm>
            <a:off x="7644861" y="1547500"/>
            <a:ext cx="300082" cy="369332"/>
          </a:xfrm>
          <a:prstGeom prst="rect">
            <a:avLst/>
          </a:prstGeom>
          <a:noFill/>
        </p:spPr>
        <p:txBody>
          <a:bodyPr wrap="none" rtlCol="0">
            <a:spAutoFit/>
          </a:bodyPr>
          <a:lstStyle/>
          <a:p>
            <a:r>
              <a:rPr lang="en-US" altLang="zh-CN" dirty="0"/>
              <a:t>1</a:t>
            </a:r>
            <a:endParaRPr lang="en-US" dirty="0"/>
          </a:p>
        </p:txBody>
      </p:sp>
      <p:pic>
        <p:nvPicPr>
          <p:cNvPr id="3" name="Picture 2"/>
          <p:cNvPicPr>
            <a:picLocks noChangeAspect="1"/>
          </p:cNvPicPr>
          <p:nvPr/>
        </p:nvPicPr>
        <p:blipFill>
          <a:blip r:embed="rId2"/>
          <a:stretch>
            <a:fillRect/>
          </a:stretch>
        </p:blipFill>
        <p:spPr>
          <a:xfrm>
            <a:off x="893992" y="4437112"/>
            <a:ext cx="1801778" cy="1840759"/>
          </a:xfrm>
          <a:prstGeom prst="rect">
            <a:avLst/>
          </a:prstGeom>
        </p:spPr>
      </p:pic>
      <p:cxnSp>
        <p:nvCxnSpPr>
          <p:cNvPr id="7" name="Straight Connector 6"/>
          <p:cNvCxnSpPr/>
          <p:nvPr/>
        </p:nvCxnSpPr>
        <p:spPr bwMode="auto">
          <a:xfrm flipH="1">
            <a:off x="827585" y="3004613"/>
            <a:ext cx="360040" cy="1432499"/>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13" name="Straight Connector 12"/>
          <p:cNvCxnSpPr/>
          <p:nvPr/>
        </p:nvCxnSpPr>
        <p:spPr bwMode="auto">
          <a:xfrm>
            <a:off x="2411761" y="2996952"/>
            <a:ext cx="134043" cy="1559199"/>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15" name="TextBox 14"/>
          <p:cNvSpPr txBox="1"/>
          <p:nvPr/>
        </p:nvSpPr>
        <p:spPr>
          <a:xfrm>
            <a:off x="4162700" y="4757326"/>
            <a:ext cx="1249122" cy="1200329"/>
          </a:xfrm>
          <a:prstGeom prst="rect">
            <a:avLst/>
          </a:prstGeom>
          <a:noFill/>
        </p:spPr>
        <p:txBody>
          <a:bodyPr wrap="square" rtlCol="0">
            <a:spAutoFit/>
          </a:bodyPr>
          <a:lstStyle/>
          <a:p>
            <a:r>
              <a:rPr lang="zh-CN" altLang="en-US" dirty="0"/>
              <a:t>低位的进位输出是</a:t>
            </a:r>
            <a:r>
              <a:rPr lang="zh-CN" altLang="en-US"/>
              <a:t>高位的进位输入</a:t>
            </a:r>
            <a:endParaRPr lang="en-US" dirty="0"/>
          </a:p>
        </p:txBody>
      </p:sp>
      <p:cxnSp>
        <p:nvCxnSpPr>
          <p:cNvPr id="48" name="Straight Arrow Connector 47"/>
          <p:cNvCxnSpPr>
            <a:stCxn id="15" idx="0"/>
          </p:cNvCxnSpPr>
          <p:nvPr/>
        </p:nvCxnSpPr>
        <p:spPr bwMode="auto">
          <a:xfrm flipH="1" flipV="1">
            <a:off x="4696959" y="2636912"/>
            <a:ext cx="90302" cy="2120414"/>
          </a:xfrm>
          <a:prstGeom prst="straightConnector1">
            <a:avLst/>
          </a:prstGeom>
          <a:ln>
            <a:headEnd type="none" w="med" len="med"/>
            <a:tailEnd type="triangle"/>
          </a:ln>
        </p:spPr>
        <p:style>
          <a:lnRef idx="1">
            <a:schemeClr val="accent2"/>
          </a:lnRef>
          <a:fillRef idx="0">
            <a:schemeClr val="accent2"/>
          </a:fillRef>
          <a:effectRef idx="0">
            <a:schemeClr val="accent2"/>
          </a:effectRef>
          <a:fontRef idx="minor">
            <a:schemeClr val="tx1"/>
          </a:fontRef>
        </p:style>
      </p:cxnSp>
      <p:sp>
        <p:nvSpPr>
          <p:cNvPr id="51" name="TextBox 50"/>
          <p:cNvSpPr txBox="1"/>
          <p:nvPr/>
        </p:nvSpPr>
        <p:spPr>
          <a:xfrm>
            <a:off x="6984244" y="4757326"/>
            <a:ext cx="1685077" cy="369332"/>
          </a:xfrm>
          <a:prstGeom prst="rect">
            <a:avLst/>
          </a:prstGeom>
          <a:noFill/>
        </p:spPr>
        <p:txBody>
          <a:bodyPr wrap="none" rtlCol="0">
            <a:spAutoFit/>
          </a:bodyPr>
          <a:lstStyle/>
          <a:p>
            <a:r>
              <a:rPr lang="zh-CN" altLang="en-US" dirty="0"/>
              <a:t>最低位进位为</a:t>
            </a:r>
            <a:r>
              <a:rPr lang="en-US" altLang="zh-CN" dirty="0"/>
              <a:t>0</a:t>
            </a:r>
            <a:endParaRPr lang="en-US" dirty="0"/>
          </a:p>
        </p:txBody>
      </p:sp>
      <p:cxnSp>
        <p:nvCxnSpPr>
          <p:cNvPr id="53" name="Straight Arrow Connector 52"/>
          <p:cNvCxnSpPr/>
          <p:nvPr/>
        </p:nvCxnSpPr>
        <p:spPr bwMode="auto">
          <a:xfrm flipV="1">
            <a:off x="8215822" y="2632267"/>
            <a:ext cx="470978" cy="2125059"/>
          </a:xfrm>
          <a:prstGeom prst="straightConnector1">
            <a:avLst/>
          </a:prstGeom>
          <a:ln>
            <a:headEnd type="none" w="med" len="med"/>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9035310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超前进位生成</a:t>
            </a:r>
            <a:endParaRPr lang="en-US" dirty="0"/>
          </a:p>
        </p:txBody>
      </p:sp>
      <p:sp>
        <p:nvSpPr>
          <p:cNvPr id="3" name="Content Placeholder 2"/>
          <p:cNvSpPr>
            <a:spLocks noGrp="1"/>
          </p:cNvSpPr>
          <p:nvPr>
            <p:ph idx="1"/>
          </p:nvPr>
        </p:nvSpPr>
        <p:spPr>
          <a:xfrm>
            <a:off x="457200" y="1219200"/>
            <a:ext cx="5626968" cy="2353816"/>
          </a:xfrm>
        </p:spPr>
        <p:txBody>
          <a:bodyPr/>
          <a:lstStyle/>
          <a:p>
            <a:r>
              <a:rPr lang="zh-CN" altLang="en-US" dirty="0"/>
              <a:t>如何能提前得到</a:t>
            </a:r>
            <a:r>
              <a:rPr lang="en-US" altLang="zh-CN" dirty="0" err="1"/>
              <a:t>Cout</a:t>
            </a:r>
            <a:r>
              <a:rPr lang="en-US" altLang="zh-CN" dirty="0"/>
              <a:t>?</a:t>
            </a:r>
          </a:p>
          <a:p>
            <a:r>
              <a:rPr lang="zh-CN" altLang="en-US" dirty="0"/>
              <a:t>显然</a:t>
            </a:r>
            <a:endParaRPr lang="en-US" altLang="zh-CN" dirty="0"/>
          </a:p>
          <a:p>
            <a:pPr lvl="1"/>
            <a:r>
              <a:rPr lang="zh-CN" altLang="en-US" dirty="0"/>
              <a:t>当</a:t>
            </a:r>
            <a:r>
              <a:rPr lang="en-US" altLang="zh-CN" dirty="0"/>
              <a:t>a=b=0</a:t>
            </a:r>
            <a:r>
              <a:rPr lang="zh-CN" altLang="en-US" dirty="0"/>
              <a:t>时，</a:t>
            </a:r>
            <a:r>
              <a:rPr lang="en-US" altLang="zh-CN" dirty="0" err="1"/>
              <a:t>Cout</a:t>
            </a:r>
            <a:r>
              <a:rPr lang="en-US" altLang="zh-CN" dirty="0"/>
              <a:t>=0</a:t>
            </a:r>
          </a:p>
          <a:p>
            <a:pPr lvl="1"/>
            <a:r>
              <a:rPr lang="zh-CN" altLang="en-US" dirty="0"/>
              <a:t>当</a:t>
            </a:r>
            <a:r>
              <a:rPr lang="en-US" altLang="zh-CN" dirty="0"/>
              <a:t>a=b=1</a:t>
            </a:r>
            <a:r>
              <a:rPr lang="zh-CN" altLang="en-US" dirty="0"/>
              <a:t>时，</a:t>
            </a:r>
            <a:r>
              <a:rPr lang="en-US" altLang="zh-CN" dirty="0" err="1"/>
              <a:t>Cout</a:t>
            </a:r>
            <a:r>
              <a:rPr lang="en-US" altLang="zh-CN" dirty="0"/>
              <a:t>=1</a:t>
            </a:r>
          </a:p>
          <a:p>
            <a:pPr lvl="1"/>
            <a:r>
              <a:rPr lang="zh-CN" altLang="en-US" dirty="0"/>
              <a:t>当</a:t>
            </a:r>
            <a:r>
              <a:rPr lang="en-US" altLang="zh-CN" dirty="0"/>
              <a:t>a=1,</a:t>
            </a:r>
            <a:r>
              <a:rPr lang="zh-CN" altLang="en-US" dirty="0"/>
              <a:t> </a:t>
            </a:r>
            <a:r>
              <a:rPr lang="en-US" altLang="zh-CN" dirty="0"/>
              <a:t>b=0</a:t>
            </a:r>
            <a:r>
              <a:rPr lang="zh-CN" altLang="en-US" dirty="0"/>
              <a:t>或</a:t>
            </a:r>
            <a:r>
              <a:rPr lang="en-US" altLang="zh-CN" dirty="0"/>
              <a:t>a=0,</a:t>
            </a:r>
            <a:r>
              <a:rPr lang="zh-CN" altLang="en-US" dirty="0"/>
              <a:t> </a:t>
            </a:r>
            <a:r>
              <a:rPr lang="en-US" altLang="zh-CN" dirty="0"/>
              <a:t>b=1</a:t>
            </a:r>
            <a:r>
              <a:rPr lang="zh-CN" altLang="en-US" dirty="0"/>
              <a:t>时候，</a:t>
            </a:r>
            <a:r>
              <a:rPr lang="en-US" altLang="zh-CN" dirty="0" err="1"/>
              <a:t>Cout</a:t>
            </a:r>
            <a:r>
              <a:rPr lang="en-US" altLang="zh-CN" dirty="0"/>
              <a:t>=</a:t>
            </a:r>
            <a:r>
              <a:rPr lang="en-US" altLang="zh-CN" dirty="0" err="1"/>
              <a:t>Cin</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17</a:t>
            </a:fld>
            <a:endParaRPr lang="zh-CN" altLang="en-US">
              <a:solidFill>
                <a:srgbClr val="1F497D"/>
              </a:solidFill>
            </a:endParaRPr>
          </a:p>
        </p:txBody>
      </p:sp>
      <p:sp>
        <p:nvSpPr>
          <p:cNvPr id="5" name="TextBox 4"/>
          <p:cNvSpPr txBox="1"/>
          <p:nvPr/>
        </p:nvSpPr>
        <p:spPr>
          <a:xfrm>
            <a:off x="6521388" y="1611278"/>
            <a:ext cx="2299084" cy="1200329"/>
          </a:xfrm>
          <a:prstGeom prst="rect">
            <a:avLst/>
          </a:prstGeom>
          <a:noFill/>
        </p:spPr>
        <p:txBody>
          <a:bodyPr wrap="square" rtlCol="0">
            <a:spAutoFit/>
          </a:bodyPr>
          <a:lstStyle/>
          <a:p>
            <a:r>
              <a:rPr lang="en-US" altLang="zh-CN" sz="3600" dirty="0"/>
              <a:t>P</a:t>
            </a:r>
            <a:r>
              <a:rPr lang="en-US" altLang="zh-CN" sz="3600" baseline="-25000" dirty="0"/>
              <a:t>i</a:t>
            </a:r>
            <a:r>
              <a:rPr lang="en-US" altLang="zh-CN" sz="3600" dirty="0"/>
              <a:t>=</a:t>
            </a:r>
            <a:r>
              <a:rPr lang="en-US" altLang="zh-CN" sz="3600" dirty="0" err="1"/>
              <a:t>a</a:t>
            </a:r>
            <a:r>
              <a:rPr lang="en-US" altLang="zh-CN" sz="3600" baseline="-25000" dirty="0" err="1"/>
              <a:t>i</a:t>
            </a:r>
            <a:r>
              <a:rPr lang="en-US" altLang="zh-CN" sz="3600" dirty="0" err="1"/>
              <a:t>+b</a:t>
            </a:r>
            <a:r>
              <a:rPr lang="en-US" altLang="zh-CN" sz="3600" baseline="-25000" dirty="0" err="1"/>
              <a:t>i</a:t>
            </a:r>
            <a:endParaRPr lang="en-US" altLang="zh-CN" sz="3600" baseline="-25000" dirty="0"/>
          </a:p>
          <a:p>
            <a:r>
              <a:rPr lang="en-US" altLang="zh-CN" sz="3600" dirty="0" err="1"/>
              <a:t>G</a:t>
            </a:r>
            <a:r>
              <a:rPr lang="en-US" altLang="zh-CN" sz="3600" baseline="-25000" dirty="0" err="1"/>
              <a:t>i</a:t>
            </a:r>
            <a:r>
              <a:rPr lang="en-US" altLang="zh-CN" sz="3600" dirty="0"/>
              <a:t>=</a:t>
            </a:r>
            <a:r>
              <a:rPr lang="en-US" altLang="zh-CN" sz="3600" dirty="0" err="1"/>
              <a:t>a</a:t>
            </a:r>
            <a:r>
              <a:rPr lang="en-US" altLang="zh-CN" sz="3600" baseline="-25000" dirty="0" err="1"/>
              <a:t>i</a:t>
            </a:r>
            <a:r>
              <a:rPr lang="zh-CN" altLang="en-US" sz="3600" dirty="0"/>
              <a:t>*</a:t>
            </a:r>
            <a:r>
              <a:rPr lang="en-US" altLang="zh-CN" sz="3600" dirty="0"/>
              <a:t>b</a:t>
            </a:r>
            <a:r>
              <a:rPr lang="en-US" altLang="zh-CN" sz="3600" baseline="-25000" dirty="0"/>
              <a:t>i</a:t>
            </a:r>
            <a:endParaRPr lang="en-US" sz="3600" baseline="-25000" dirty="0"/>
          </a:p>
        </p:txBody>
      </p:sp>
      <p:sp>
        <p:nvSpPr>
          <p:cNvPr id="6" name="TextBox 5"/>
          <p:cNvSpPr txBox="1"/>
          <p:nvPr/>
        </p:nvSpPr>
        <p:spPr>
          <a:xfrm>
            <a:off x="6372200" y="3717032"/>
            <a:ext cx="1882552" cy="1938992"/>
          </a:xfrm>
          <a:prstGeom prst="rect">
            <a:avLst/>
          </a:prstGeom>
          <a:noFill/>
        </p:spPr>
        <p:txBody>
          <a:bodyPr wrap="square" rtlCol="0">
            <a:spAutoFit/>
          </a:bodyPr>
          <a:lstStyle/>
          <a:p>
            <a:r>
              <a:rPr lang="zh-CN" altLang="en-US" sz="2400" dirty="0"/>
              <a:t>通过单独的进位电路，可以同时</a:t>
            </a:r>
            <a:r>
              <a:rPr lang="zh-CN" altLang="en-US" sz="2400"/>
              <a:t>得到计算结果和进位</a:t>
            </a:r>
            <a:endParaRPr lang="en-US" sz="2400" dirty="0"/>
          </a:p>
        </p:txBody>
      </p:sp>
      <p:sp>
        <p:nvSpPr>
          <p:cNvPr id="7" name="TextBox 6"/>
          <p:cNvSpPr txBox="1"/>
          <p:nvPr/>
        </p:nvSpPr>
        <p:spPr>
          <a:xfrm>
            <a:off x="457200" y="3941068"/>
            <a:ext cx="5915000" cy="1938992"/>
          </a:xfrm>
          <a:prstGeom prst="rect">
            <a:avLst/>
          </a:prstGeom>
          <a:noFill/>
        </p:spPr>
        <p:txBody>
          <a:bodyPr wrap="square" rtlCol="0">
            <a:spAutoFit/>
          </a:bodyPr>
          <a:lstStyle/>
          <a:p>
            <a:r>
              <a:rPr lang="en-US" sz="2400" dirty="0"/>
              <a:t>C1=a1b1+(a1+b1)C0=G1+P1C0</a:t>
            </a:r>
          </a:p>
          <a:p>
            <a:r>
              <a:rPr lang="en-US" sz="2400" dirty="0"/>
              <a:t>C2=a2b2+(a2+b2)C1=G2+P2G1+P2P1C0</a:t>
            </a:r>
          </a:p>
          <a:p>
            <a:r>
              <a:rPr lang="en-US" sz="2400" dirty="0"/>
              <a:t>C3=a3b3+(a3+b3)C2=G3+P3G2+P3P2G1+P3P2P1C0</a:t>
            </a:r>
          </a:p>
          <a:p>
            <a:r>
              <a:rPr lang="en-US" sz="2400" dirty="0"/>
              <a:t>C4=a4b4+(a4+b4)C3=</a:t>
            </a:r>
            <a:r>
              <a:rPr lang="mr-IN" sz="2400" dirty="0"/>
              <a:t>……</a:t>
            </a:r>
            <a:endParaRPr lang="en-US" sz="2400" dirty="0"/>
          </a:p>
        </p:txBody>
      </p:sp>
    </p:spTree>
    <p:extLst>
      <p:ext uri="{BB962C8B-B14F-4D97-AF65-F5344CB8AC3E}">
        <p14:creationId xmlns:p14="http://schemas.microsoft.com/office/powerpoint/2010/main" val="43016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其它的结果标志</a:t>
            </a:r>
            <a:endParaRPr lang="en-US" dirty="0"/>
          </a:p>
        </p:txBody>
      </p:sp>
      <p:sp>
        <p:nvSpPr>
          <p:cNvPr id="3" name="Content Placeholder 2"/>
          <p:cNvSpPr>
            <a:spLocks noGrp="1"/>
          </p:cNvSpPr>
          <p:nvPr>
            <p:ph idx="1"/>
          </p:nvPr>
        </p:nvSpPr>
        <p:spPr/>
        <p:txBody>
          <a:bodyPr/>
          <a:lstStyle/>
          <a:p>
            <a:r>
              <a:rPr lang="en-US" altLang="zh-CN" dirty="0"/>
              <a:t>Z=(F1=0)</a:t>
            </a:r>
            <a:r>
              <a:rPr lang="zh-CN" altLang="en-US" dirty="0"/>
              <a:t>*</a:t>
            </a:r>
            <a:r>
              <a:rPr lang="en-US" altLang="zh-CN" dirty="0"/>
              <a:t>(F2=0)*(F3=0)*(F4=0)</a:t>
            </a:r>
          </a:p>
          <a:p>
            <a:r>
              <a:rPr lang="en-US" dirty="0"/>
              <a:t>S=</a:t>
            </a:r>
            <a:r>
              <a:rPr lang="zh-CN" altLang="en-US" dirty="0"/>
              <a:t>最高位</a:t>
            </a:r>
            <a:endParaRPr lang="en-US" altLang="zh-CN" dirty="0"/>
          </a:p>
          <a:p>
            <a:r>
              <a:rPr lang="en-US" dirty="0"/>
              <a:t>OV=¬F1*¬F2*S+F1*F2*¬S</a:t>
            </a:r>
          </a:p>
          <a:p>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18</a:t>
            </a:fld>
            <a:endParaRPr lang="zh-CN" altLang="en-US">
              <a:solidFill>
                <a:srgbClr val="1F497D"/>
              </a:solidFill>
            </a:endParaRPr>
          </a:p>
        </p:txBody>
      </p:sp>
    </p:spTree>
    <p:extLst>
      <p:ext uri="{BB962C8B-B14F-4D97-AF65-F5344CB8AC3E}">
        <p14:creationId xmlns:p14="http://schemas.microsoft.com/office/powerpoint/2010/main" val="1039906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补码的减法</a:t>
            </a:r>
            <a:endParaRPr lang="en-US" dirty="0"/>
          </a:p>
        </p:txBody>
      </p:sp>
      <p:sp>
        <p:nvSpPr>
          <p:cNvPr id="3" name="Content Placeholder 2"/>
          <p:cNvSpPr>
            <a:spLocks noGrp="1"/>
          </p:cNvSpPr>
          <p:nvPr>
            <p:ph idx="1"/>
          </p:nvPr>
        </p:nvSpPr>
        <p:spPr>
          <a:xfrm>
            <a:off x="457200" y="1219200"/>
            <a:ext cx="8229600" cy="1993776"/>
          </a:xfrm>
        </p:spPr>
        <p:txBody>
          <a:bodyPr/>
          <a:lstStyle/>
          <a:p>
            <a:r>
              <a:rPr lang="zh-CN" altLang="en-US" dirty="0"/>
              <a:t>根据运算规则：</a:t>
            </a:r>
            <a:endParaRPr lang="en-US" altLang="zh-CN" dirty="0"/>
          </a:p>
          <a:p>
            <a:r>
              <a:rPr lang="en-US" dirty="0"/>
              <a:t>[a-b]</a:t>
            </a:r>
            <a:r>
              <a:rPr lang="zh-CN" altLang="en-US" baseline="-25000" dirty="0"/>
              <a:t>补</a:t>
            </a:r>
            <a:r>
              <a:rPr lang="en-US" dirty="0"/>
              <a:t>=[a]</a:t>
            </a:r>
            <a:r>
              <a:rPr lang="zh-CN" altLang="en-US" baseline="-25000" dirty="0"/>
              <a:t>补</a:t>
            </a:r>
            <a:r>
              <a:rPr lang="en-US" dirty="0"/>
              <a:t>+[-b]</a:t>
            </a:r>
            <a:r>
              <a:rPr lang="zh-CN" altLang="en-US" baseline="-25000" dirty="0"/>
              <a:t>补</a:t>
            </a:r>
            <a:endParaRPr lang="en-US" dirty="0"/>
          </a:p>
          <a:p>
            <a:r>
              <a:rPr lang="en-US" dirty="0"/>
              <a:t>[-b]</a:t>
            </a:r>
            <a:r>
              <a:rPr lang="zh-CN" altLang="en-US" baseline="-25000" dirty="0"/>
              <a:t>补</a:t>
            </a:r>
            <a:r>
              <a:rPr lang="zh-CN" altLang="en-US" dirty="0"/>
              <a:t>的补码为：将</a:t>
            </a:r>
            <a:r>
              <a:rPr lang="en-US" altLang="zh-CN" dirty="0"/>
              <a:t>[b]</a:t>
            </a:r>
            <a:r>
              <a:rPr lang="zh-CN" altLang="en-US" baseline="-25000" dirty="0"/>
              <a:t>补</a:t>
            </a:r>
            <a:r>
              <a:rPr lang="zh-CN" altLang="en-US" dirty="0"/>
              <a:t>的各位取反，并加</a:t>
            </a:r>
            <a:r>
              <a:rPr lang="en-US" altLang="zh-CN" dirty="0"/>
              <a:t>1</a:t>
            </a:r>
          </a:p>
          <a:p>
            <a:r>
              <a:rPr lang="zh-CN" altLang="en-US" dirty="0"/>
              <a:t>用加法器实现减法</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19</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259632" y="3789040"/>
            <a:ext cx="6413500" cy="1778000"/>
          </a:xfrm>
          <a:prstGeom prst="rect">
            <a:avLst/>
          </a:prstGeom>
        </p:spPr>
      </p:pic>
      <p:sp>
        <p:nvSpPr>
          <p:cNvPr id="6" name="TextBox 5"/>
          <p:cNvSpPr txBox="1"/>
          <p:nvPr/>
        </p:nvSpPr>
        <p:spPr>
          <a:xfrm>
            <a:off x="1745412" y="5592363"/>
            <a:ext cx="877163" cy="369332"/>
          </a:xfrm>
          <a:prstGeom prst="rect">
            <a:avLst/>
          </a:prstGeom>
          <a:noFill/>
        </p:spPr>
        <p:txBody>
          <a:bodyPr wrap="none" rtlCol="0">
            <a:spAutoFit/>
          </a:bodyPr>
          <a:lstStyle/>
          <a:p>
            <a:r>
              <a:rPr lang="zh-CN" altLang="en-US"/>
              <a:t>加法器</a:t>
            </a:r>
            <a:endParaRPr lang="en-US" dirty="0"/>
          </a:p>
        </p:txBody>
      </p:sp>
    </p:spTree>
    <p:extLst>
      <p:ext uri="{BB962C8B-B14F-4D97-AF65-F5344CB8AC3E}">
        <p14:creationId xmlns:p14="http://schemas.microsoft.com/office/powerpoint/2010/main" val="1164206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内容提要</a:t>
            </a:r>
            <a:endParaRPr lang="en-US" dirty="0"/>
          </a:p>
        </p:txBody>
      </p:sp>
      <p:sp>
        <p:nvSpPr>
          <p:cNvPr id="3" name="Content Placeholder 2"/>
          <p:cNvSpPr>
            <a:spLocks noGrp="1"/>
          </p:cNvSpPr>
          <p:nvPr>
            <p:ph idx="1"/>
          </p:nvPr>
        </p:nvSpPr>
        <p:spPr/>
        <p:txBody>
          <a:bodyPr/>
          <a:lstStyle/>
          <a:p>
            <a:r>
              <a:rPr lang="zh-CN" altLang="en-US" dirty="0"/>
              <a:t>数据表示（复习）</a:t>
            </a:r>
            <a:endParaRPr lang="en-US" altLang="zh-CN" dirty="0"/>
          </a:p>
          <a:p>
            <a:r>
              <a:rPr lang="zh-CN" altLang="en-US" dirty="0"/>
              <a:t>运算器功能</a:t>
            </a:r>
            <a:endParaRPr lang="en-US" altLang="zh-CN" dirty="0"/>
          </a:p>
          <a:p>
            <a:r>
              <a:rPr lang="zh-CN" altLang="en-US" dirty="0"/>
              <a:t>用于实现运算功能的基础逻辑电路</a:t>
            </a:r>
            <a:endParaRPr lang="en-US" altLang="zh-CN" dirty="0"/>
          </a:p>
          <a:p>
            <a:r>
              <a:rPr lang="en-US" altLang="zh-CN" dirty="0"/>
              <a:t>ALU</a:t>
            </a:r>
            <a:r>
              <a:rPr lang="zh-CN" altLang="en-US" dirty="0"/>
              <a:t>设计</a:t>
            </a:r>
            <a:endParaRPr lang="en-US" altLang="zh-CN" dirty="0"/>
          </a:p>
          <a:p>
            <a:r>
              <a:rPr lang="zh-CN" altLang="en-US" dirty="0"/>
              <a:t>算数运算的实现</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a:t>
            </a:fld>
            <a:endParaRPr lang="zh-CN" altLang="en-US">
              <a:solidFill>
                <a:srgbClr val="1F497D"/>
              </a:solidFill>
            </a:endParaRPr>
          </a:p>
        </p:txBody>
      </p:sp>
    </p:spTree>
    <p:extLst>
      <p:ext uri="{BB962C8B-B14F-4D97-AF65-F5344CB8AC3E}">
        <p14:creationId xmlns:p14="http://schemas.microsoft.com/office/powerpoint/2010/main" val="7476608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将加法和减法组合</a:t>
            </a:r>
            <a:endParaRPr lang="en-US" dirty="0"/>
          </a:p>
        </p:txBody>
      </p:sp>
      <p:sp>
        <p:nvSpPr>
          <p:cNvPr id="3" name="Content Placeholder 2"/>
          <p:cNvSpPr>
            <a:spLocks noGrp="1"/>
          </p:cNvSpPr>
          <p:nvPr>
            <p:ph idx="1"/>
          </p:nvPr>
        </p:nvSpPr>
        <p:spPr>
          <a:xfrm>
            <a:off x="457200" y="1219200"/>
            <a:ext cx="8229600" cy="1129680"/>
          </a:xfrm>
        </p:spPr>
        <p:txBody>
          <a:bodyPr/>
          <a:lstStyle/>
          <a:p>
            <a:r>
              <a:rPr lang="zh-CN" altLang="en-US" dirty="0"/>
              <a:t>给定控制命令</a:t>
            </a:r>
            <a:r>
              <a:rPr lang="en-US" altLang="zh-CN" dirty="0"/>
              <a:t>C=0</a:t>
            </a:r>
            <a:r>
              <a:rPr lang="zh-CN" altLang="en-US" dirty="0"/>
              <a:t>做加法，</a:t>
            </a:r>
            <a:r>
              <a:rPr lang="en-US" altLang="zh-CN" dirty="0"/>
              <a:t>C=1</a:t>
            </a:r>
            <a:r>
              <a:rPr lang="zh-CN" altLang="en-US" dirty="0"/>
              <a:t>做减法</a:t>
            </a:r>
            <a:endParaRPr lang="en-US" altLang="zh-CN" dirty="0"/>
          </a:p>
          <a:p>
            <a:r>
              <a:rPr lang="zh-CN" altLang="en-US" dirty="0"/>
              <a:t>可以使用选择器来实现</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20</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827584" y="3020719"/>
            <a:ext cx="7442200" cy="2133600"/>
          </a:xfrm>
          <a:prstGeom prst="rect">
            <a:avLst/>
          </a:prstGeom>
        </p:spPr>
      </p:pic>
    </p:spTree>
    <p:extLst>
      <p:ext uri="{BB962C8B-B14F-4D97-AF65-F5344CB8AC3E}">
        <p14:creationId xmlns:p14="http://schemas.microsoft.com/office/powerpoint/2010/main" val="6037569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原码乘法</a:t>
            </a:r>
            <a:endParaRPr lang="en-US" dirty="0"/>
          </a:p>
        </p:txBody>
      </p:sp>
      <p:sp>
        <p:nvSpPr>
          <p:cNvPr id="3" name="Content Placeholder 2"/>
          <p:cNvSpPr>
            <a:spLocks noGrp="1"/>
          </p:cNvSpPr>
          <p:nvPr>
            <p:ph idx="1"/>
          </p:nvPr>
        </p:nvSpPr>
        <p:spPr>
          <a:xfrm>
            <a:off x="457200" y="1219200"/>
            <a:ext cx="8229600" cy="697632"/>
          </a:xfrm>
        </p:spPr>
        <p:txBody>
          <a:bodyPr/>
          <a:lstStyle/>
          <a:p>
            <a:r>
              <a:rPr lang="zh-CN" altLang="en-US" dirty="0"/>
              <a:t>从一个简单</a:t>
            </a:r>
            <a:r>
              <a:rPr lang="zh-CN" altLang="en-US"/>
              <a:t>的例子开始</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21</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2602632" y="2011840"/>
            <a:ext cx="6084168" cy="3807874"/>
          </a:xfrm>
          <a:prstGeom prst="rect">
            <a:avLst/>
          </a:prstGeom>
        </p:spPr>
      </p:pic>
    </p:spTree>
    <p:extLst>
      <p:ext uri="{BB962C8B-B14F-4D97-AF65-F5344CB8AC3E}">
        <p14:creationId xmlns:p14="http://schemas.microsoft.com/office/powerpoint/2010/main" val="950199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二进制乘法算法描述</a:t>
            </a:r>
            <a:endParaRPr lang="en-US" dirty="0"/>
          </a:p>
        </p:txBody>
      </p:sp>
      <p:sp>
        <p:nvSpPr>
          <p:cNvPr id="3" name="Content Placeholder 2"/>
          <p:cNvSpPr>
            <a:spLocks noGrp="1"/>
          </p:cNvSpPr>
          <p:nvPr>
            <p:ph idx="1"/>
          </p:nvPr>
        </p:nvSpPr>
        <p:spPr/>
        <p:txBody>
          <a:bodyPr/>
          <a:lstStyle/>
          <a:p>
            <a:r>
              <a:rPr lang="zh-CN" altLang="en-US" dirty="0"/>
              <a:t>基本算法</a:t>
            </a:r>
            <a:endParaRPr lang="en-US" altLang="zh-CN" dirty="0"/>
          </a:p>
          <a:p>
            <a:pPr lvl="1"/>
            <a:r>
              <a:rPr lang="zh-CN" altLang="en-US" dirty="0"/>
              <a:t>若乘数的当前位</a:t>
            </a:r>
            <a:r>
              <a:rPr lang="en-US" altLang="zh-CN" dirty="0"/>
              <a:t>==1</a:t>
            </a:r>
            <a:r>
              <a:rPr lang="zh-CN" altLang="en-US" dirty="0"/>
              <a:t>，将被乘数和部分积求和</a:t>
            </a:r>
            <a:endParaRPr lang="en-US" altLang="zh-CN" dirty="0"/>
          </a:p>
          <a:p>
            <a:pPr lvl="1"/>
            <a:r>
              <a:rPr lang="zh-CN" altLang="en-US" dirty="0"/>
              <a:t>若乘数的当前为</a:t>
            </a:r>
            <a:r>
              <a:rPr lang="en-US" altLang="zh-CN" dirty="0"/>
              <a:t>==0</a:t>
            </a:r>
            <a:r>
              <a:rPr lang="zh-CN" altLang="en-US" dirty="0"/>
              <a:t>，则跳过</a:t>
            </a:r>
            <a:endParaRPr lang="en-US" altLang="zh-CN" dirty="0"/>
          </a:p>
          <a:p>
            <a:pPr lvl="1"/>
            <a:r>
              <a:rPr lang="zh-CN" altLang="en-US" dirty="0"/>
              <a:t>将部分积移位</a:t>
            </a:r>
            <a:endParaRPr lang="en-US" altLang="zh-CN" dirty="0"/>
          </a:p>
          <a:p>
            <a:pPr lvl="1"/>
            <a:r>
              <a:rPr lang="zh-CN" altLang="en-US" dirty="0"/>
              <a:t>所有为都乘完后，部分积即为最终结果</a:t>
            </a:r>
            <a:endParaRPr lang="en-US" altLang="zh-CN" dirty="0"/>
          </a:p>
          <a:p>
            <a:r>
              <a:rPr lang="en-US" altLang="zh-CN" dirty="0"/>
              <a:t>N</a:t>
            </a:r>
            <a:r>
              <a:rPr lang="zh-CN" altLang="en-US" dirty="0"/>
              <a:t>位乘数*</a:t>
            </a:r>
            <a:r>
              <a:rPr lang="en-US" altLang="zh-CN" dirty="0"/>
              <a:t>M</a:t>
            </a:r>
            <a:r>
              <a:rPr lang="zh-CN" altLang="en-US" dirty="0"/>
              <a:t>位被乘数</a:t>
            </a:r>
            <a:r>
              <a:rPr lang="zh-CN" altLang="en-US" dirty="0">
                <a:sym typeface="Wingdings"/>
              </a:rPr>
              <a:t></a:t>
            </a:r>
            <a:r>
              <a:rPr lang="en-US" altLang="zh-CN" dirty="0">
                <a:sym typeface="Wingdings"/>
              </a:rPr>
              <a:t>N+M</a:t>
            </a:r>
            <a:r>
              <a:rPr lang="zh-CN" altLang="en-US" dirty="0">
                <a:sym typeface="Wingdings"/>
              </a:rPr>
              <a:t>位的积</a:t>
            </a:r>
            <a:endParaRPr lang="en-US" altLang="zh-CN" dirty="0">
              <a:sym typeface="Wingdings"/>
            </a:endParaRPr>
          </a:p>
          <a:p>
            <a:r>
              <a:rPr lang="zh-CN" altLang="en-US" dirty="0">
                <a:sym typeface="Wingdings"/>
              </a:rPr>
              <a:t>乘法显然比加法更加复杂</a:t>
            </a:r>
            <a:endParaRPr lang="en-US" altLang="zh-CN" dirty="0">
              <a:sym typeface="Wingdings"/>
            </a:endParaRPr>
          </a:p>
          <a:p>
            <a:pPr lvl="1"/>
            <a:r>
              <a:rPr lang="zh-CN" altLang="en-US" dirty="0">
                <a:sym typeface="Wingdings"/>
              </a:rPr>
              <a:t>但是要比</a:t>
            </a:r>
            <a:r>
              <a:rPr lang="en-US" altLang="zh-CN" dirty="0">
                <a:sym typeface="Wingdings"/>
              </a:rPr>
              <a:t>10</a:t>
            </a:r>
            <a:r>
              <a:rPr lang="zh-CN" altLang="en-US" dirty="0">
                <a:sym typeface="Wingdings"/>
              </a:rPr>
              <a:t>进制乘法要简单</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22</a:t>
            </a:fld>
            <a:endParaRPr lang="zh-CN" altLang="en-US">
              <a:solidFill>
                <a:srgbClr val="1F497D"/>
              </a:solidFill>
            </a:endParaRPr>
          </a:p>
        </p:txBody>
      </p:sp>
    </p:spTree>
    <p:extLst>
      <p:ext uri="{BB962C8B-B14F-4D97-AF65-F5344CB8AC3E}">
        <p14:creationId xmlns:p14="http://schemas.microsoft.com/office/powerpoint/2010/main" val="16641062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乘法算法（</a:t>
            </a:r>
            <a:r>
              <a:rPr lang="en-US" altLang="zh-CN" dirty="0"/>
              <a:t>1</a:t>
            </a:r>
            <a:r>
              <a:rPr lang="zh-CN" altLang="en-US"/>
              <a:t>）</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23</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3203848" y="181992"/>
            <a:ext cx="5256584" cy="6530293"/>
          </a:xfrm>
          <a:prstGeom prst="rect">
            <a:avLst/>
          </a:prstGeom>
        </p:spPr>
      </p:pic>
    </p:spTree>
    <p:extLst>
      <p:ext uri="{BB962C8B-B14F-4D97-AF65-F5344CB8AC3E}">
        <p14:creationId xmlns:p14="http://schemas.microsoft.com/office/powerpoint/2010/main" val="988774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原码乘法的实现（一）</a:t>
            </a:r>
            <a:endParaRPr lang="en-US" dirty="0"/>
          </a:p>
        </p:txBody>
      </p:sp>
      <p:sp>
        <p:nvSpPr>
          <p:cNvPr id="3" name="Content Placeholder 2"/>
          <p:cNvSpPr>
            <a:spLocks noGrp="1"/>
          </p:cNvSpPr>
          <p:nvPr>
            <p:ph idx="1"/>
          </p:nvPr>
        </p:nvSpPr>
        <p:spPr>
          <a:xfrm>
            <a:off x="457200" y="1219200"/>
            <a:ext cx="8229600" cy="913656"/>
          </a:xfrm>
        </p:spPr>
        <p:txBody>
          <a:bodyPr/>
          <a:lstStyle/>
          <a:p>
            <a:r>
              <a:rPr lang="en-US" altLang="zh-CN" dirty="0"/>
              <a:t>64-</a:t>
            </a:r>
            <a:r>
              <a:rPr lang="zh-CN" altLang="en-US" dirty="0"/>
              <a:t>位被乘数寄存器，</a:t>
            </a:r>
            <a:r>
              <a:rPr lang="en-US" altLang="zh-CN" dirty="0"/>
              <a:t>64-</a:t>
            </a:r>
            <a:r>
              <a:rPr lang="zh-CN" altLang="en-US" dirty="0"/>
              <a:t>位</a:t>
            </a:r>
            <a:r>
              <a:rPr lang="en-US" altLang="zh-CN" dirty="0"/>
              <a:t>ALU</a:t>
            </a:r>
            <a:r>
              <a:rPr lang="zh-CN" altLang="en-US" dirty="0"/>
              <a:t>，</a:t>
            </a:r>
            <a:r>
              <a:rPr lang="en-US" altLang="zh-CN" dirty="0"/>
              <a:t>64-</a:t>
            </a:r>
            <a:r>
              <a:rPr lang="zh-CN" altLang="en-US" dirty="0"/>
              <a:t>位部分积寄存器，</a:t>
            </a:r>
            <a:r>
              <a:rPr lang="en-US" altLang="zh-CN" dirty="0"/>
              <a:t>32-</a:t>
            </a:r>
            <a:r>
              <a:rPr lang="zh-CN" altLang="en-US" dirty="0"/>
              <a:t>位乘数寄存器</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24</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025860" y="2209056"/>
            <a:ext cx="7092280" cy="3651797"/>
          </a:xfrm>
          <a:prstGeom prst="rect">
            <a:avLst/>
          </a:prstGeom>
        </p:spPr>
      </p:pic>
    </p:spTree>
    <p:extLst>
      <p:ext uri="{BB962C8B-B14F-4D97-AF65-F5344CB8AC3E}">
        <p14:creationId xmlns:p14="http://schemas.microsoft.com/office/powerpoint/2010/main" val="2328552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不足</a:t>
            </a:r>
            <a:endParaRPr lang="en-US" dirty="0"/>
          </a:p>
        </p:txBody>
      </p:sp>
      <p:sp>
        <p:nvSpPr>
          <p:cNvPr id="3" name="Content Placeholder 2"/>
          <p:cNvSpPr>
            <a:spLocks noGrp="1"/>
          </p:cNvSpPr>
          <p:nvPr>
            <p:ph idx="1"/>
          </p:nvPr>
        </p:nvSpPr>
        <p:spPr/>
        <p:txBody>
          <a:bodyPr/>
          <a:lstStyle/>
          <a:p>
            <a:r>
              <a:rPr lang="zh-CN" altLang="en-US" dirty="0"/>
              <a:t>实现（一）的不足：</a:t>
            </a:r>
            <a:endParaRPr lang="en-US" altLang="zh-CN" dirty="0"/>
          </a:p>
          <a:p>
            <a:pPr lvl="1"/>
            <a:r>
              <a:rPr lang="zh-CN" altLang="en-US" dirty="0"/>
              <a:t>被乘数的一半存储的只是</a:t>
            </a:r>
            <a:r>
              <a:rPr lang="en-US" altLang="zh-CN" dirty="0"/>
              <a:t>0</a:t>
            </a:r>
            <a:r>
              <a:rPr lang="zh-CN" altLang="en-US" dirty="0"/>
              <a:t>，浪费存储空间</a:t>
            </a:r>
            <a:endParaRPr lang="en-US" altLang="zh-CN" dirty="0"/>
          </a:p>
          <a:p>
            <a:pPr lvl="1"/>
            <a:r>
              <a:rPr lang="zh-CN" altLang="en-US" dirty="0"/>
              <a:t>每次加法实际上只有一半的位</a:t>
            </a:r>
            <a:r>
              <a:rPr lang="zh-CN" altLang="en-US"/>
              <a:t>有效，浪费了计算能力</a:t>
            </a:r>
            <a:endParaRPr lang="en-US"/>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25</a:t>
            </a:fld>
            <a:endParaRPr lang="zh-CN" altLang="en-US">
              <a:solidFill>
                <a:srgbClr val="1F497D"/>
              </a:solidFill>
            </a:endParaRPr>
          </a:p>
        </p:txBody>
      </p:sp>
    </p:spTree>
    <p:extLst>
      <p:ext uri="{BB962C8B-B14F-4D97-AF65-F5344CB8AC3E}">
        <p14:creationId xmlns:p14="http://schemas.microsoft.com/office/powerpoint/2010/main" val="6583651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原码的乘法实现（二）</a:t>
            </a:r>
            <a:endParaRPr lang="en-US" dirty="0"/>
          </a:p>
        </p:txBody>
      </p:sp>
      <p:sp>
        <p:nvSpPr>
          <p:cNvPr id="3" name="Content Placeholder 2"/>
          <p:cNvSpPr>
            <a:spLocks noGrp="1"/>
          </p:cNvSpPr>
          <p:nvPr>
            <p:ph idx="1"/>
          </p:nvPr>
        </p:nvSpPr>
        <p:spPr>
          <a:xfrm>
            <a:off x="457200" y="1219200"/>
            <a:ext cx="8229600" cy="769640"/>
          </a:xfrm>
        </p:spPr>
        <p:txBody>
          <a:bodyPr/>
          <a:lstStyle/>
          <a:p>
            <a:r>
              <a:rPr lang="en-US" altLang="zh-CN" dirty="0"/>
              <a:t>32</a:t>
            </a:r>
            <a:r>
              <a:rPr lang="zh-CN" altLang="en-US" dirty="0"/>
              <a:t>位被乘数寄存器，</a:t>
            </a:r>
            <a:r>
              <a:rPr lang="en-US" altLang="zh-CN" dirty="0"/>
              <a:t>32</a:t>
            </a:r>
            <a:r>
              <a:rPr lang="zh-CN" altLang="en-US" dirty="0"/>
              <a:t>位</a:t>
            </a:r>
            <a:r>
              <a:rPr lang="en-US" altLang="zh-CN" dirty="0"/>
              <a:t>ALU</a:t>
            </a:r>
            <a:r>
              <a:rPr lang="zh-CN" altLang="en-US" dirty="0"/>
              <a:t>，</a:t>
            </a:r>
            <a:r>
              <a:rPr lang="en-US" altLang="zh-CN" dirty="0"/>
              <a:t>64</a:t>
            </a:r>
            <a:r>
              <a:rPr lang="zh-CN" altLang="en-US" dirty="0"/>
              <a:t>位部分积寄存器</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26</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0" y="2227272"/>
            <a:ext cx="9144000" cy="3217952"/>
          </a:xfrm>
          <a:prstGeom prst="rect">
            <a:avLst/>
          </a:prstGeom>
        </p:spPr>
      </p:pic>
    </p:spTree>
    <p:extLst>
      <p:ext uri="{BB962C8B-B14F-4D97-AF65-F5344CB8AC3E}">
        <p14:creationId xmlns:p14="http://schemas.microsoft.com/office/powerpoint/2010/main" val="18957689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原码乘法实现（三）</a:t>
            </a:r>
            <a:endParaRPr lang="en-US" dirty="0"/>
          </a:p>
        </p:txBody>
      </p:sp>
      <p:sp>
        <p:nvSpPr>
          <p:cNvPr id="3" name="Content Placeholder 2"/>
          <p:cNvSpPr>
            <a:spLocks noGrp="1"/>
          </p:cNvSpPr>
          <p:nvPr>
            <p:ph idx="1"/>
          </p:nvPr>
        </p:nvSpPr>
        <p:spPr>
          <a:xfrm>
            <a:off x="457200" y="1219200"/>
            <a:ext cx="8229600" cy="913656"/>
          </a:xfrm>
        </p:spPr>
        <p:txBody>
          <a:bodyPr/>
          <a:lstStyle/>
          <a:p>
            <a:r>
              <a:rPr lang="en-US" altLang="zh-CN" dirty="0"/>
              <a:t>32</a:t>
            </a:r>
            <a:r>
              <a:rPr lang="zh-CN" altLang="en-US" dirty="0"/>
              <a:t>位被乘数寄存器，</a:t>
            </a:r>
            <a:r>
              <a:rPr lang="en-US" altLang="zh-CN" dirty="0"/>
              <a:t>32</a:t>
            </a:r>
            <a:r>
              <a:rPr lang="zh-CN" altLang="en-US" dirty="0"/>
              <a:t>位</a:t>
            </a:r>
            <a:r>
              <a:rPr lang="en-US" altLang="zh-CN" dirty="0"/>
              <a:t>ALU</a:t>
            </a:r>
            <a:r>
              <a:rPr lang="zh-CN" altLang="en-US" dirty="0"/>
              <a:t>，</a:t>
            </a:r>
            <a:r>
              <a:rPr lang="en-US" altLang="zh-CN" dirty="0"/>
              <a:t>64</a:t>
            </a:r>
            <a:r>
              <a:rPr lang="zh-CN" altLang="en-US" dirty="0"/>
              <a:t>位部分积寄存器（</a:t>
            </a:r>
            <a:r>
              <a:rPr lang="en-US" altLang="zh-CN" dirty="0"/>
              <a:t>0-</a:t>
            </a:r>
            <a:r>
              <a:rPr lang="zh-CN" altLang="en-US" dirty="0"/>
              <a:t>位乘数寄存器）</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27</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0" y="2238772"/>
            <a:ext cx="9144000" cy="3918857"/>
          </a:xfrm>
          <a:prstGeom prst="rect">
            <a:avLst/>
          </a:prstGeom>
        </p:spPr>
      </p:pic>
    </p:spTree>
    <p:extLst>
      <p:ext uri="{BB962C8B-B14F-4D97-AF65-F5344CB8AC3E}">
        <p14:creationId xmlns:p14="http://schemas.microsoft.com/office/powerpoint/2010/main" val="2572143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实现（三）的优点</a:t>
            </a:r>
            <a:endParaRPr lang="en-US" dirty="0"/>
          </a:p>
        </p:txBody>
      </p:sp>
      <p:sp>
        <p:nvSpPr>
          <p:cNvPr id="3" name="Content Placeholder 2"/>
          <p:cNvSpPr>
            <a:spLocks noGrp="1"/>
          </p:cNvSpPr>
          <p:nvPr>
            <p:ph idx="1"/>
          </p:nvPr>
        </p:nvSpPr>
        <p:spPr/>
        <p:txBody>
          <a:bodyPr/>
          <a:lstStyle/>
          <a:p>
            <a:r>
              <a:rPr lang="zh-CN" altLang="en-US" dirty="0"/>
              <a:t>实现（二）解决了对加法器位数的浪费</a:t>
            </a:r>
            <a:endParaRPr lang="en-US" altLang="zh-CN" dirty="0"/>
          </a:p>
          <a:p>
            <a:r>
              <a:rPr lang="zh-CN" altLang="en-US" dirty="0"/>
              <a:t>需要注意的是，乘数寄存器也存在浪费的情况</a:t>
            </a:r>
          </a:p>
          <a:p>
            <a:pPr lvl="1"/>
            <a:r>
              <a:rPr lang="zh-CN" altLang="en-US" dirty="0"/>
              <a:t>把已经完成的乘数位移出，移入的是</a:t>
            </a:r>
            <a:r>
              <a:rPr lang="en-US" altLang="zh-CN" dirty="0"/>
              <a:t>0</a:t>
            </a:r>
          </a:p>
          <a:p>
            <a:pPr lvl="1"/>
            <a:r>
              <a:rPr lang="zh-CN" altLang="en-US" dirty="0"/>
              <a:t>解决这个浪费，可以把乘数和部分积低位结合起来</a:t>
            </a:r>
          </a:p>
          <a:p>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28</a:t>
            </a:fld>
            <a:endParaRPr lang="zh-CN" altLang="en-US">
              <a:solidFill>
                <a:srgbClr val="1F497D"/>
              </a:solidFill>
            </a:endParaRPr>
          </a:p>
        </p:txBody>
      </p:sp>
    </p:spTree>
    <p:extLst>
      <p:ext uri="{BB962C8B-B14F-4D97-AF65-F5344CB8AC3E}">
        <p14:creationId xmlns:p14="http://schemas.microsoft.com/office/powerpoint/2010/main" val="21091374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补码乘法</a:t>
            </a:r>
            <a:endParaRPr lang="en-US" dirty="0"/>
          </a:p>
        </p:txBody>
      </p:sp>
      <p:sp>
        <p:nvSpPr>
          <p:cNvPr id="3" name="Content Placeholder 2"/>
          <p:cNvSpPr>
            <a:spLocks noGrp="1"/>
          </p:cNvSpPr>
          <p:nvPr>
            <p:ph idx="1"/>
          </p:nvPr>
        </p:nvSpPr>
        <p:spPr/>
        <p:txBody>
          <a:bodyPr/>
          <a:lstStyle/>
          <a:p>
            <a:r>
              <a:rPr lang="zh-CN" altLang="en-US" dirty="0"/>
              <a:t>方案一：</a:t>
            </a:r>
            <a:endParaRPr lang="en-US" altLang="zh-CN" dirty="0"/>
          </a:p>
          <a:p>
            <a:pPr lvl="1"/>
            <a:r>
              <a:rPr lang="zh-CN" altLang="en-US" dirty="0"/>
              <a:t>将补码转换为原码绝对值，进行原码的正数乘法</a:t>
            </a:r>
            <a:endParaRPr lang="en-US" altLang="zh-CN" dirty="0"/>
          </a:p>
          <a:p>
            <a:pPr lvl="1"/>
            <a:r>
              <a:rPr lang="zh-CN" altLang="en-US" dirty="0"/>
              <a:t>依据以下原则得到符号位，并转换回补码表示</a:t>
            </a:r>
            <a:endParaRPr lang="en-US" altLang="zh-CN" dirty="0"/>
          </a:p>
          <a:p>
            <a:pPr lvl="2"/>
            <a:r>
              <a:rPr lang="zh-CN" altLang="en-US" dirty="0"/>
              <a:t>同号为正</a:t>
            </a:r>
            <a:endParaRPr lang="en-US" altLang="zh-CN" dirty="0"/>
          </a:p>
          <a:p>
            <a:pPr lvl="2"/>
            <a:r>
              <a:rPr lang="zh-CN" altLang="en-US" dirty="0"/>
              <a:t>异号为负</a:t>
            </a:r>
            <a:endParaRPr lang="en-US" altLang="zh-CN" dirty="0"/>
          </a:p>
          <a:p>
            <a:r>
              <a:rPr lang="zh-CN" altLang="en-US" dirty="0"/>
              <a:t>方案二：补码直接乘</a:t>
            </a:r>
            <a:endParaRPr lang="en-US" altLang="zh-CN" dirty="0"/>
          </a:p>
          <a:p>
            <a:pPr lvl="1"/>
            <a:r>
              <a:rPr lang="zh-CN" altLang="en-US"/>
              <a:t>布斯算法</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29</a:t>
            </a:fld>
            <a:endParaRPr lang="zh-CN" altLang="en-US">
              <a:solidFill>
                <a:srgbClr val="1F497D"/>
              </a:solidFill>
            </a:endParaRPr>
          </a:p>
        </p:txBody>
      </p:sp>
    </p:spTree>
    <p:extLst>
      <p:ext uri="{BB962C8B-B14F-4D97-AF65-F5344CB8AC3E}">
        <p14:creationId xmlns:p14="http://schemas.microsoft.com/office/powerpoint/2010/main" val="1996390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计算机运行机制</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a:t>
            </a:fld>
            <a:endParaRPr lang="zh-CN" altLang="en-US">
              <a:solidFill>
                <a:srgbClr val="1F497D"/>
              </a:solidFill>
            </a:endParaRPr>
          </a:p>
        </p:txBody>
      </p:sp>
      <p:grpSp>
        <p:nvGrpSpPr>
          <p:cNvPr id="16" name="Group 15"/>
          <p:cNvGrpSpPr/>
          <p:nvPr/>
        </p:nvGrpSpPr>
        <p:grpSpPr>
          <a:xfrm>
            <a:off x="383339" y="1619712"/>
            <a:ext cx="5196773" cy="3659048"/>
            <a:chOff x="383339" y="1619712"/>
            <a:chExt cx="5196773" cy="3659048"/>
          </a:xfrm>
        </p:grpSpPr>
        <p:sp>
          <p:nvSpPr>
            <p:cNvPr id="5" name="Rounded Rectangle 4"/>
            <p:cNvSpPr/>
            <p:nvPr/>
          </p:nvSpPr>
          <p:spPr bwMode="auto">
            <a:xfrm>
              <a:off x="2411760" y="2276872"/>
              <a:ext cx="1296144" cy="3001888"/>
            </a:xfrm>
            <a:prstGeom prst="round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6" name="Hexagon 5"/>
            <p:cNvSpPr/>
            <p:nvPr/>
          </p:nvSpPr>
          <p:spPr bwMode="auto">
            <a:xfrm>
              <a:off x="383339" y="1619712"/>
              <a:ext cx="1368152" cy="1008112"/>
            </a:xfrm>
            <a:prstGeom prst="hexagon">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7" name="Curved Right Arrow 6"/>
            <p:cNvSpPr/>
            <p:nvPr/>
          </p:nvSpPr>
          <p:spPr bwMode="auto">
            <a:xfrm>
              <a:off x="1115616" y="2924944"/>
              <a:ext cx="1008112" cy="2088232"/>
            </a:xfrm>
            <a:prstGeom prst="curvedRightArrow">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8" name="Trapezoid 7"/>
            <p:cNvSpPr/>
            <p:nvPr/>
          </p:nvSpPr>
          <p:spPr bwMode="auto">
            <a:xfrm rot="10800000">
              <a:off x="457200" y="3353631"/>
              <a:ext cx="1666528" cy="792088"/>
            </a:xfrm>
            <a:prstGeom prst="trapezoid">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9" name="Left Arrow 8"/>
            <p:cNvSpPr/>
            <p:nvPr/>
          </p:nvSpPr>
          <p:spPr bwMode="auto">
            <a:xfrm>
              <a:off x="3707904" y="2362679"/>
              <a:ext cx="1872208" cy="945192"/>
            </a:xfrm>
            <a:prstGeom prst="leftArrow">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10" name="Right Arrow 9"/>
            <p:cNvSpPr/>
            <p:nvPr/>
          </p:nvSpPr>
          <p:spPr bwMode="auto">
            <a:xfrm>
              <a:off x="3790764" y="3777816"/>
              <a:ext cx="1789348" cy="1152128"/>
            </a:xfrm>
            <a:prstGeom prst="rightArrow">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11" name="TextBox 10"/>
            <p:cNvSpPr txBox="1"/>
            <p:nvPr/>
          </p:nvSpPr>
          <p:spPr>
            <a:xfrm>
              <a:off x="819617" y="3548473"/>
              <a:ext cx="1033809" cy="369332"/>
            </a:xfrm>
            <a:prstGeom prst="rect">
              <a:avLst/>
            </a:prstGeom>
            <a:noFill/>
          </p:spPr>
          <p:txBody>
            <a:bodyPr wrap="none" rtlCol="0">
              <a:spAutoFit/>
            </a:bodyPr>
            <a:lstStyle/>
            <a:p>
              <a:r>
                <a:rPr lang="en-US" altLang="zh-CN"/>
                <a:t>Datapath</a:t>
              </a:r>
              <a:endParaRPr lang="en-US" dirty="0"/>
            </a:p>
          </p:txBody>
        </p:sp>
        <p:sp>
          <p:nvSpPr>
            <p:cNvPr id="12" name="TextBox 11"/>
            <p:cNvSpPr txBox="1"/>
            <p:nvPr/>
          </p:nvSpPr>
          <p:spPr>
            <a:xfrm>
              <a:off x="612775" y="1960437"/>
              <a:ext cx="930960" cy="369332"/>
            </a:xfrm>
            <a:prstGeom prst="rect">
              <a:avLst/>
            </a:prstGeom>
            <a:noFill/>
          </p:spPr>
          <p:txBody>
            <a:bodyPr wrap="none" rtlCol="0">
              <a:spAutoFit/>
            </a:bodyPr>
            <a:lstStyle/>
            <a:p>
              <a:r>
                <a:rPr lang="en-US" altLang="zh-CN"/>
                <a:t>Control</a:t>
              </a:r>
              <a:endParaRPr lang="en-US"/>
            </a:p>
          </p:txBody>
        </p:sp>
        <p:sp>
          <p:nvSpPr>
            <p:cNvPr id="13" name="TextBox 12"/>
            <p:cNvSpPr txBox="1"/>
            <p:nvPr/>
          </p:nvSpPr>
          <p:spPr>
            <a:xfrm>
              <a:off x="2570627" y="3593150"/>
              <a:ext cx="978409" cy="369332"/>
            </a:xfrm>
            <a:prstGeom prst="rect">
              <a:avLst/>
            </a:prstGeom>
            <a:noFill/>
          </p:spPr>
          <p:txBody>
            <a:bodyPr wrap="none" rtlCol="0">
              <a:spAutoFit/>
            </a:bodyPr>
            <a:lstStyle/>
            <a:p>
              <a:r>
                <a:rPr lang="en-US" altLang="zh-CN"/>
                <a:t>Memory</a:t>
              </a:r>
              <a:endParaRPr lang="en-US"/>
            </a:p>
          </p:txBody>
        </p:sp>
        <p:sp>
          <p:nvSpPr>
            <p:cNvPr id="14" name="TextBox 13"/>
            <p:cNvSpPr txBox="1"/>
            <p:nvPr/>
          </p:nvSpPr>
          <p:spPr>
            <a:xfrm>
              <a:off x="4311224" y="2627824"/>
              <a:ext cx="665567" cy="369332"/>
            </a:xfrm>
            <a:prstGeom prst="rect">
              <a:avLst/>
            </a:prstGeom>
            <a:noFill/>
          </p:spPr>
          <p:txBody>
            <a:bodyPr wrap="none" rtlCol="0">
              <a:spAutoFit/>
            </a:bodyPr>
            <a:lstStyle/>
            <a:p>
              <a:r>
                <a:rPr lang="en-US" altLang="zh-CN"/>
                <a:t>Input</a:t>
              </a:r>
              <a:endParaRPr lang="en-US"/>
            </a:p>
          </p:txBody>
        </p:sp>
        <p:sp>
          <p:nvSpPr>
            <p:cNvPr id="15" name="TextBox 14"/>
            <p:cNvSpPr txBox="1"/>
            <p:nvPr/>
          </p:nvSpPr>
          <p:spPr>
            <a:xfrm>
              <a:off x="4009827" y="4169214"/>
              <a:ext cx="875561" cy="369332"/>
            </a:xfrm>
            <a:prstGeom prst="rect">
              <a:avLst/>
            </a:prstGeom>
            <a:noFill/>
          </p:spPr>
          <p:txBody>
            <a:bodyPr wrap="none" rtlCol="0">
              <a:spAutoFit/>
            </a:bodyPr>
            <a:lstStyle/>
            <a:p>
              <a:r>
                <a:rPr lang="en-US" altLang="zh-CN"/>
                <a:t>Output</a:t>
              </a:r>
              <a:endParaRPr lang="en-US"/>
            </a:p>
          </p:txBody>
        </p:sp>
      </p:grpSp>
      <p:sp>
        <p:nvSpPr>
          <p:cNvPr id="17" name="TextBox 16"/>
          <p:cNvSpPr txBox="1"/>
          <p:nvPr/>
        </p:nvSpPr>
        <p:spPr>
          <a:xfrm>
            <a:off x="5868144" y="1772816"/>
            <a:ext cx="2160240" cy="1938992"/>
          </a:xfrm>
          <a:prstGeom prst="rect">
            <a:avLst/>
          </a:prstGeom>
          <a:noFill/>
        </p:spPr>
        <p:txBody>
          <a:bodyPr wrap="square" rtlCol="0">
            <a:spAutoFit/>
          </a:bodyPr>
          <a:lstStyle/>
          <a:p>
            <a:r>
              <a:rPr lang="en-US" sz="2400" dirty="0" err="1"/>
              <a:t>Datapath</a:t>
            </a:r>
            <a:r>
              <a:rPr lang="en-US" sz="2400" dirty="0"/>
              <a:t>:</a:t>
            </a:r>
          </a:p>
          <a:p>
            <a:r>
              <a:rPr lang="zh-CN" altLang="en-US" sz="2400" dirty="0"/>
              <a:t>完成算术和逻辑运算，通常包括其中的寄存器</a:t>
            </a:r>
            <a:endParaRPr lang="en-US" sz="2400" dirty="0"/>
          </a:p>
        </p:txBody>
      </p:sp>
    </p:spTree>
    <p:extLst>
      <p:ext uri="{BB962C8B-B14F-4D97-AF65-F5344CB8AC3E}">
        <p14:creationId xmlns:p14="http://schemas.microsoft.com/office/powerpoint/2010/main" val="4030937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布斯算法的推导过程</a:t>
            </a:r>
            <a:endParaRPr lang="en-US" dirty="0"/>
          </a:p>
        </p:txBody>
      </p:sp>
      <p:sp>
        <p:nvSpPr>
          <p:cNvPr id="3" name="Content Placeholder 2"/>
          <p:cNvSpPr>
            <a:spLocks noGrp="1"/>
          </p:cNvSpPr>
          <p:nvPr>
            <p:ph idx="1"/>
          </p:nvPr>
        </p:nvSpPr>
        <p:spPr/>
        <p:txBody>
          <a:bodyPr/>
          <a:lstStyle/>
          <a:p>
            <a:r>
              <a:rPr lang="zh-CN" altLang="en-US" dirty="0"/>
              <a:t>布斯算法的原理</a:t>
            </a:r>
            <a:endParaRPr lang="en-US" altLang="zh-CN" dirty="0"/>
          </a:p>
          <a:p>
            <a:pPr lvl="1"/>
            <a:r>
              <a:rPr lang="zh-CN" altLang="en-US" dirty="0"/>
              <a:t>虽然乘法是加法的重复，但也可以将它理解成加法和减法的组合。</a:t>
            </a:r>
          </a:p>
          <a:p>
            <a:r>
              <a:rPr lang="zh-CN" altLang="en-US" dirty="0"/>
              <a:t>例如：十进制乘法</a:t>
            </a:r>
          </a:p>
          <a:p>
            <a:r>
              <a:rPr lang="en-US" altLang="zh-CN" dirty="0"/>
              <a:t>6</a:t>
            </a:r>
            <a:r>
              <a:rPr lang="zh-CN" altLang="en-US" dirty="0"/>
              <a:t> </a:t>
            </a:r>
            <a:r>
              <a:rPr lang="en-US" altLang="zh-CN" dirty="0"/>
              <a:t>x</a:t>
            </a:r>
            <a:r>
              <a:rPr lang="zh-CN" altLang="en-US" dirty="0"/>
              <a:t> </a:t>
            </a:r>
            <a:r>
              <a:rPr lang="en-US" altLang="zh-CN" dirty="0"/>
              <a:t>99</a:t>
            </a:r>
            <a:r>
              <a:rPr lang="zh-CN" altLang="en-US" dirty="0"/>
              <a:t> </a:t>
            </a:r>
            <a:r>
              <a:rPr lang="en-US" altLang="zh-CN" dirty="0"/>
              <a:t>=</a:t>
            </a:r>
            <a:r>
              <a:rPr lang="zh-CN" altLang="en-US" dirty="0"/>
              <a:t> </a:t>
            </a:r>
            <a:r>
              <a:rPr lang="en-US" altLang="zh-CN" dirty="0"/>
              <a:t>6</a:t>
            </a:r>
            <a:r>
              <a:rPr lang="zh-CN" altLang="en-US" dirty="0"/>
              <a:t> </a:t>
            </a:r>
            <a:r>
              <a:rPr lang="en-US" altLang="zh-CN" dirty="0"/>
              <a:t>x</a:t>
            </a:r>
            <a:r>
              <a:rPr lang="zh-CN" altLang="en-US" dirty="0"/>
              <a:t> </a:t>
            </a:r>
            <a:r>
              <a:rPr lang="en-US" altLang="zh-CN" dirty="0"/>
              <a:t>100</a:t>
            </a:r>
            <a:r>
              <a:rPr lang="zh-CN" altLang="en-US" dirty="0"/>
              <a:t> </a:t>
            </a:r>
            <a:r>
              <a:rPr lang="mr-IN" altLang="zh-CN" dirty="0"/>
              <a:t>–</a:t>
            </a:r>
            <a:r>
              <a:rPr lang="zh-CN" altLang="en-US" dirty="0"/>
              <a:t> </a:t>
            </a:r>
            <a:r>
              <a:rPr lang="en-US" altLang="zh-CN" dirty="0"/>
              <a:t>6</a:t>
            </a:r>
            <a:r>
              <a:rPr lang="zh-CN" altLang="en-US" dirty="0"/>
              <a:t> </a:t>
            </a:r>
            <a:r>
              <a:rPr lang="en-US" altLang="zh-CN" dirty="0"/>
              <a:t>x</a:t>
            </a:r>
            <a:r>
              <a:rPr lang="zh-CN" altLang="en-US" dirty="0"/>
              <a:t> </a:t>
            </a:r>
            <a:r>
              <a:rPr lang="en-US" altLang="zh-CN" dirty="0"/>
              <a:t>1</a:t>
            </a:r>
            <a:r>
              <a:rPr lang="zh-CN" altLang="en-US" dirty="0"/>
              <a:t> </a:t>
            </a:r>
            <a:r>
              <a:rPr lang="en-US" altLang="zh-CN" dirty="0"/>
              <a:t>=</a:t>
            </a:r>
            <a:r>
              <a:rPr lang="zh-CN" altLang="en-US" dirty="0"/>
              <a:t> </a:t>
            </a:r>
            <a:r>
              <a:rPr lang="en-US" altLang="zh-CN" dirty="0"/>
              <a:t>600</a:t>
            </a:r>
            <a:r>
              <a:rPr lang="zh-CN" altLang="en-US" dirty="0"/>
              <a:t> </a:t>
            </a:r>
            <a:r>
              <a:rPr lang="mr-IN" altLang="zh-CN" dirty="0"/>
              <a:t>–</a:t>
            </a:r>
            <a:r>
              <a:rPr lang="zh-CN" altLang="en-US" dirty="0"/>
              <a:t> </a:t>
            </a:r>
            <a:r>
              <a:rPr lang="en-US" altLang="zh-CN" dirty="0"/>
              <a:t>6</a:t>
            </a:r>
            <a:r>
              <a:rPr lang="zh-CN" altLang="en-US" dirty="0"/>
              <a:t> </a:t>
            </a:r>
            <a:r>
              <a:rPr lang="en-US" altLang="zh-CN" dirty="0"/>
              <a:t>=</a:t>
            </a:r>
            <a:r>
              <a:rPr lang="zh-CN" altLang="en-US" dirty="0"/>
              <a:t> </a:t>
            </a:r>
            <a:r>
              <a:rPr lang="en-US" altLang="zh-CN" dirty="0"/>
              <a:t>594</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30</a:t>
            </a:fld>
            <a:endParaRPr lang="zh-CN" altLang="en-US">
              <a:solidFill>
                <a:srgbClr val="1F497D"/>
              </a:solidFill>
            </a:endParaRPr>
          </a:p>
        </p:txBody>
      </p:sp>
    </p:spTree>
    <p:extLst>
      <p:ext uri="{BB962C8B-B14F-4D97-AF65-F5344CB8AC3E}">
        <p14:creationId xmlns:p14="http://schemas.microsoft.com/office/powerpoint/2010/main" val="18365247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布斯算法</a:t>
            </a:r>
            <a:endParaRPr kumimoji="1" lang="zh-CN" altLang="en-US" dirty="0"/>
          </a:p>
        </p:txBody>
      </p:sp>
      <p:sp>
        <p:nvSpPr>
          <p:cNvPr id="3" name="Content Placeholder 2"/>
          <p:cNvSpPr>
            <a:spLocks noGrp="1"/>
          </p:cNvSpPr>
          <p:nvPr>
            <p:ph idx="1"/>
          </p:nvPr>
        </p:nvSpPr>
        <p:spPr/>
        <p:txBody>
          <a:bodyPr/>
          <a:lstStyle/>
          <a:p>
            <a:r>
              <a:rPr kumimoji="1" lang="zh-CN" altLang="en-US" dirty="0"/>
              <a:t>二进制举例</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31</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971600" y="1737519"/>
            <a:ext cx="7543800" cy="3873500"/>
          </a:xfrm>
          <a:prstGeom prst="rect">
            <a:avLst/>
          </a:prstGeom>
        </p:spPr>
      </p:pic>
      <p:sp>
        <p:nvSpPr>
          <p:cNvPr id="6" name="Rectangle 5"/>
          <p:cNvSpPr/>
          <p:nvPr/>
        </p:nvSpPr>
        <p:spPr>
          <a:xfrm>
            <a:off x="827584" y="5635923"/>
            <a:ext cx="5400600" cy="707886"/>
          </a:xfrm>
          <a:prstGeom prst="rect">
            <a:avLst/>
          </a:prstGeom>
        </p:spPr>
        <p:txBody>
          <a:bodyPr wrap="square">
            <a:spAutoFit/>
          </a:bodyPr>
          <a:lstStyle/>
          <a:p>
            <a:r>
              <a:rPr lang="zh-CN" altLang="en-US" sz="2000" dirty="0">
                <a:latin typeface="Wingdings" charset="2"/>
              </a:rPr>
              <a:t>我们也可以把它看成是下面计算过程：</a:t>
            </a:r>
          </a:p>
          <a:p>
            <a:r>
              <a:rPr lang="en-US" altLang="zh-CN" sz="2000" dirty="0">
                <a:latin typeface="Tahoma" charset="0"/>
              </a:rPr>
              <a:t>0 –7*1 + 7*4 = 0 –7 + 28 = 21</a:t>
            </a:r>
            <a:endParaRPr lang="en-US" altLang="zh-CN" sz="2000" dirty="0">
              <a:effectLst/>
              <a:latin typeface="Tahoma" charset="0"/>
            </a:endParaRPr>
          </a:p>
        </p:txBody>
      </p:sp>
    </p:spTree>
    <p:extLst>
      <p:ext uri="{BB962C8B-B14F-4D97-AF65-F5344CB8AC3E}">
        <p14:creationId xmlns:p14="http://schemas.microsoft.com/office/powerpoint/2010/main" val="1974928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补码乘法运算</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32</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619672" y="1283578"/>
            <a:ext cx="6902028" cy="5015622"/>
          </a:xfrm>
          <a:prstGeom prst="rect">
            <a:avLst/>
          </a:prstGeom>
        </p:spPr>
      </p:pic>
    </p:spTree>
    <p:extLst>
      <p:ext uri="{BB962C8B-B14F-4D97-AF65-F5344CB8AC3E}">
        <p14:creationId xmlns:p14="http://schemas.microsoft.com/office/powerpoint/2010/main" val="8889422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补码乘法运算</a:t>
            </a:r>
          </a:p>
        </p:txBody>
      </p:sp>
      <p:sp>
        <p:nvSpPr>
          <p:cNvPr id="3" name="Content Placeholder 2"/>
          <p:cNvSpPr>
            <a:spLocks noGrp="1"/>
          </p:cNvSpPr>
          <p:nvPr>
            <p:ph idx="1"/>
          </p:nvPr>
        </p:nvSpPr>
        <p:spPr>
          <a:xfrm>
            <a:off x="457200" y="5085184"/>
            <a:ext cx="8229600" cy="1044154"/>
          </a:xfrm>
        </p:spPr>
        <p:txBody>
          <a:bodyPr/>
          <a:lstStyle/>
          <a:p>
            <a:r>
              <a:rPr lang="zh-CN" altLang="en-US" dirty="0"/>
              <a:t>可直接用补码进行乘法运算</a:t>
            </a:r>
          </a:p>
          <a:p>
            <a:r>
              <a:rPr lang="zh-CN" altLang="en-US" dirty="0"/>
              <a:t>根据乘数相邻两位的不同组合，确定是</a:t>
            </a:r>
            <a:r>
              <a:rPr lang="en-US" altLang="zh-CN" dirty="0"/>
              <a:t>+[x]</a:t>
            </a:r>
            <a:r>
              <a:rPr lang="zh-CN" altLang="en-US" baseline="-25000" dirty="0"/>
              <a:t>补</a:t>
            </a:r>
            <a:r>
              <a:rPr lang="zh-CN" altLang="en-US" dirty="0"/>
              <a:t>或</a:t>
            </a:r>
            <a:r>
              <a:rPr lang="en-US" altLang="zh-CN" dirty="0"/>
              <a:t>-[x]</a:t>
            </a:r>
            <a:r>
              <a:rPr lang="zh-CN" altLang="en-US" baseline="-25000" dirty="0"/>
              <a:t>补</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33</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4564" y="1287811"/>
            <a:ext cx="9144000" cy="3652562"/>
          </a:xfrm>
          <a:prstGeom prst="rect">
            <a:avLst/>
          </a:prstGeom>
        </p:spPr>
      </p:pic>
    </p:spTree>
    <p:extLst>
      <p:ext uri="{BB962C8B-B14F-4D97-AF65-F5344CB8AC3E}">
        <p14:creationId xmlns:p14="http://schemas.microsoft.com/office/powerpoint/2010/main" val="5173135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补码乘法运算</a:t>
            </a:r>
          </a:p>
        </p:txBody>
      </p:sp>
      <p:sp>
        <p:nvSpPr>
          <p:cNvPr id="3" name="Content Placeholder 2"/>
          <p:cNvSpPr>
            <a:spLocks noGrp="1"/>
          </p:cNvSpPr>
          <p:nvPr>
            <p:ph idx="1"/>
          </p:nvPr>
        </p:nvSpPr>
        <p:spPr/>
        <p:txBody>
          <a:bodyPr/>
          <a:lstStyle/>
          <a:p>
            <a:r>
              <a:rPr lang="zh-CN" altLang="en-US" dirty="0"/>
              <a:t>用</a:t>
            </a:r>
            <a:r>
              <a:rPr lang="zh-CN" altLang="en-US" dirty="0">
                <a:solidFill>
                  <a:srgbClr val="FF0000"/>
                </a:solidFill>
              </a:rPr>
              <a:t>Ｙ的值</a:t>
            </a:r>
            <a:r>
              <a:rPr lang="zh-CN" altLang="en-US" dirty="0"/>
              <a:t>乘［Ｘ］</a:t>
            </a:r>
            <a:r>
              <a:rPr lang="zh-CN" altLang="en-US" baseline="-25000" dirty="0"/>
              <a:t>补</a:t>
            </a:r>
            <a:r>
              <a:rPr lang="zh-CN" altLang="en-US" dirty="0"/>
              <a:t>，达到［Ｘ］</a:t>
            </a:r>
            <a:r>
              <a:rPr lang="zh-CN" altLang="en-US" baseline="-25000" dirty="0"/>
              <a:t>补</a:t>
            </a:r>
            <a:r>
              <a:rPr lang="zh-CN" altLang="en-US" dirty="0"/>
              <a:t>乘［Ｙ］</a:t>
            </a:r>
            <a:r>
              <a:rPr lang="zh-CN" altLang="en-US" baseline="-25000" dirty="0"/>
              <a:t>补</a:t>
            </a:r>
            <a:r>
              <a:rPr lang="en-US" altLang="zh-CN" b="1" dirty="0"/>
              <a:t>,</a:t>
            </a:r>
            <a:r>
              <a:rPr lang="zh-CN" altLang="en-US" dirty="0"/>
              <a:t>求出［Ｘ＊Ｙ］</a:t>
            </a:r>
            <a:r>
              <a:rPr lang="zh-CN" altLang="en-US" baseline="-25000" dirty="0"/>
              <a:t>补</a:t>
            </a:r>
            <a:r>
              <a:rPr lang="zh-CN" altLang="en-US" dirty="0"/>
              <a:t>，不必区分符号与数值位。乘数最低一位之后要补初值为０的一位附加线路，并且每次乘运算需要看附加位和最低位两位取值的不同情况决定如何计算部分积，其规则是：</a:t>
            </a:r>
            <a:endParaRPr lang="en-US" altLang="zh-CN" dirty="0"/>
          </a:p>
          <a:p>
            <a:endParaRPr lang="en-US" altLang="zh-CN" dirty="0"/>
          </a:p>
          <a:p>
            <a:r>
              <a:rPr lang="zh-CN" altLang="en-US" dirty="0"/>
              <a:t>００＋０</a:t>
            </a:r>
          </a:p>
          <a:p>
            <a:r>
              <a:rPr lang="zh-CN" altLang="en-US" dirty="0"/>
              <a:t>０１＋被乘数</a:t>
            </a:r>
          </a:p>
          <a:p>
            <a:r>
              <a:rPr lang="zh-CN" altLang="en-US" dirty="0"/>
              <a:t>１０－被乘数</a:t>
            </a:r>
          </a:p>
          <a:p>
            <a:r>
              <a:rPr lang="zh-CN" altLang="en-US" dirty="0"/>
              <a:t>１１＋０</a:t>
            </a:r>
          </a:p>
          <a:p>
            <a:endParaRPr lang="zh-CN" altLang="en-US" dirty="0"/>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34</a:t>
            </a:fld>
            <a:endParaRPr lang="zh-CN" altLang="en-US">
              <a:solidFill>
                <a:srgbClr val="1F497D"/>
              </a:solidFill>
            </a:endParaRPr>
          </a:p>
        </p:txBody>
      </p:sp>
    </p:spTree>
    <p:extLst>
      <p:ext uri="{BB962C8B-B14F-4D97-AF65-F5344CB8AC3E}">
        <p14:creationId xmlns:p14="http://schemas.microsoft.com/office/powerpoint/2010/main" val="11909666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举例：</a:t>
            </a:r>
            <a:r>
              <a:rPr kumimoji="1" lang="en-US" altLang="zh-CN" dirty="0"/>
              <a:t>2</a:t>
            </a:r>
            <a:r>
              <a:rPr kumimoji="1" lang="zh-CN" altLang="en-US" dirty="0"/>
              <a:t> </a:t>
            </a:r>
            <a:r>
              <a:rPr kumimoji="1" lang="en-US" altLang="zh-CN" dirty="0"/>
              <a:t>X</a:t>
            </a:r>
            <a:r>
              <a:rPr kumimoji="1" lang="zh-CN" altLang="en-US" dirty="0"/>
              <a:t> </a:t>
            </a:r>
            <a:r>
              <a:rPr kumimoji="1" lang="en-US" altLang="zh-CN" dirty="0"/>
              <a:t>(-5)</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35</a:t>
            </a:fld>
            <a:endParaRPr lang="zh-CN" altLang="en-US">
              <a:solidFill>
                <a:srgbClr val="1F497D"/>
              </a:solidFill>
            </a:endParaRPr>
          </a:p>
        </p:txBody>
      </p:sp>
      <p:pic>
        <p:nvPicPr>
          <p:cNvPr id="6" name="Picture 5"/>
          <p:cNvPicPr>
            <a:picLocks noChangeAspect="1"/>
          </p:cNvPicPr>
          <p:nvPr/>
        </p:nvPicPr>
        <p:blipFill>
          <a:blip r:embed="rId2"/>
          <a:stretch>
            <a:fillRect/>
          </a:stretch>
        </p:blipFill>
        <p:spPr>
          <a:xfrm>
            <a:off x="1331640" y="1484784"/>
            <a:ext cx="6239222" cy="4473010"/>
          </a:xfrm>
          <a:prstGeom prst="rect">
            <a:avLst/>
          </a:prstGeom>
        </p:spPr>
      </p:pic>
    </p:spTree>
    <p:extLst>
      <p:ext uri="{BB962C8B-B14F-4D97-AF65-F5344CB8AC3E}">
        <p14:creationId xmlns:p14="http://schemas.microsoft.com/office/powerpoint/2010/main" val="9563345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乘法运算：小结</a:t>
            </a:r>
            <a:endParaRPr kumimoji="1" lang="zh-CN" altLang="en-US" dirty="0"/>
          </a:p>
        </p:txBody>
      </p:sp>
      <p:sp>
        <p:nvSpPr>
          <p:cNvPr id="3" name="Content Placeholder 2"/>
          <p:cNvSpPr>
            <a:spLocks noGrp="1"/>
          </p:cNvSpPr>
          <p:nvPr>
            <p:ph idx="1"/>
          </p:nvPr>
        </p:nvSpPr>
        <p:spPr/>
        <p:txBody>
          <a:bodyPr/>
          <a:lstStyle/>
          <a:p>
            <a:r>
              <a:rPr lang="zh-CN" altLang="en-US" dirty="0"/>
              <a:t>与加法比较，需要使用更多的硬件来实现，也更复杂</a:t>
            </a:r>
          </a:p>
          <a:p>
            <a:r>
              <a:rPr lang="zh-CN" altLang="en-US" dirty="0"/>
              <a:t>若使用简单的方法来实现，则需要多个计算周期</a:t>
            </a:r>
          </a:p>
          <a:p>
            <a:r>
              <a:rPr lang="zh-CN" altLang="en-US" dirty="0"/>
              <a:t>仅仅介绍了乘法运算的一些“皮毛”：有许多提升和优化的空间</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36</a:t>
            </a:fld>
            <a:endParaRPr lang="zh-CN" altLang="en-US">
              <a:solidFill>
                <a:srgbClr val="1F497D"/>
              </a:solidFill>
            </a:endParaRPr>
          </a:p>
        </p:txBody>
      </p:sp>
    </p:spTree>
    <p:extLst>
      <p:ext uri="{BB962C8B-B14F-4D97-AF65-F5344CB8AC3E}">
        <p14:creationId xmlns:p14="http://schemas.microsoft.com/office/powerpoint/2010/main" val="412487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除法运算</a:t>
            </a:r>
            <a:endParaRPr kumimoji="1" lang="zh-CN" altLang="en-US" dirty="0"/>
          </a:p>
        </p:txBody>
      </p:sp>
      <p:sp>
        <p:nvSpPr>
          <p:cNvPr id="3" name="Content Placeholder 2"/>
          <p:cNvSpPr>
            <a:spLocks noGrp="1"/>
          </p:cNvSpPr>
          <p:nvPr>
            <p:ph idx="1"/>
          </p:nvPr>
        </p:nvSpPr>
        <p:spPr/>
        <p:txBody>
          <a:bodyPr/>
          <a:lstStyle/>
          <a:p>
            <a:r>
              <a:rPr lang="zh-CN" altLang="en-US" dirty="0"/>
              <a:t>在计算机内实现除运算时，存在与乘法运算类似的几个问题：加法器与寄存器的配合，被除数位数更长，商要一位一位地计算出来等。这可以用左移余数得到解决，且被除数的低位部分可以与最终的商合用同一个寄存器，余数与上商同时左移。</a:t>
            </a:r>
          </a:p>
          <a:p>
            <a:r>
              <a:rPr lang="zh-CN" altLang="en-US" dirty="0"/>
              <a:t>除法可以用原码或补码计算，都比较方便，也有一次求多位商的快速除法方案，还可以用快速乘法器完成快速除法运算。</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37</a:t>
            </a:fld>
            <a:endParaRPr lang="zh-CN" altLang="en-US">
              <a:solidFill>
                <a:srgbClr val="1F497D"/>
              </a:solidFill>
            </a:endParaRPr>
          </a:p>
        </p:txBody>
      </p:sp>
    </p:spTree>
    <p:extLst>
      <p:ext uri="{BB962C8B-B14F-4D97-AF65-F5344CB8AC3E}">
        <p14:creationId xmlns:p14="http://schemas.microsoft.com/office/powerpoint/2010/main" val="2521477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原码一位除运算</a:t>
            </a:r>
          </a:p>
        </p:txBody>
      </p:sp>
      <p:sp>
        <p:nvSpPr>
          <p:cNvPr id="3" name="Content Placeholder 2"/>
          <p:cNvSpPr>
            <a:spLocks noGrp="1"/>
          </p:cNvSpPr>
          <p:nvPr>
            <p:ph idx="1"/>
          </p:nvPr>
        </p:nvSpPr>
        <p:spPr>
          <a:xfrm>
            <a:off x="457200" y="1983160"/>
            <a:ext cx="8229600" cy="4146178"/>
          </a:xfrm>
        </p:spPr>
        <p:txBody>
          <a:bodyPr/>
          <a:lstStyle/>
          <a:p>
            <a:r>
              <a:rPr lang="zh-CN" altLang="en-US" dirty="0"/>
              <a:t>原码一位除是指用原码表示的数相除，求出原码表示的商。除操作的过程中，每次求出一位商。</a:t>
            </a:r>
          </a:p>
          <a:p>
            <a:r>
              <a:rPr lang="zh-CN" altLang="en-US" dirty="0"/>
              <a:t>恢复余数法：被除数</a:t>
            </a:r>
            <a:r>
              <a:rPr lang="en-US" altLang="zh-CN" b="1" dirty="0"/>
              <a:t>-</a:t>
            </a:r>
            <a:r>
              <a:rPr lang="zh-CN" altLang="en-US" dirty="0"/>
              <a:t>除数，若结果</a:t>
            </a:r>
            <a:r>
              <a:rPr lang="en-US" altLang="zh-CN" b="1" dirty="0"/>
              <a:t>&gt;=0</a:t>
            </a:r>
            <a:r>
              <a:rPr lang="zh-CN" altLang="en-US" dirty="0"/>
              <a:t>，则上商</a:t>
            </a:r>
            <a:r>
              <a:rPr lang="en-US" altLang="zh-CN" b="1" dirty="0"/>
              <a:t>1</a:t>
            </a:r>
            <a:r>
              <a:rPr lang="zh-CN" altLang="en-US" dirty="0"/>
              <a:t>，移位；若结果</a:t>
            </a:r>
            <a:r>
              <a:rPr lang="en-US" altLang="zh-CN" b="1" dirty="0"/>
              <a:t>&lt;0</a:t>
            </a:r>
            <a:r>
              <a:rPr lang="zh-CN" altLang="en-US" dirty="0"/>
              <a:t>，则商</a:t>
            </a:r>
            <a:r>
              <a:rPr lang="en-US" altLang="zh-CN" b="1" dirty="0"/>
              <a:t>0</a:t>
            </a:r>
            <a:r>
              <a:rPr lang="zh-CN" altLang="en-US" dirty="0"/>
              <a:t>，恢复余数后，再移位；</a:t>
            </a:r>
          </a:p>
          <a:p>
            <a:r>
              <a:rPr lang="zh-CN" altLang="en-US" dirty="0"/>
              <a:t>求下一位商；</a:t>
            </a:r>
          </a:p>
          <a:p>
            <a:r>
              <a:rPr lang="zh-CN" altLang="en-US" dirty="0"/>
              <a:t>但计算机内从来不用这种办法，而是直接用求得的负余数求下一位商。</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38</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577850" y="1264630"/>
            <a:ext cx="7988300" cy="596900"/>
          </a:xfrm>
          <a:prstGeom prst="rect">
            <a:avLst/>
          </a:prstGeom>
        </p:spPr>
      </p:pic>
    </p:spTree>
    <p:extLst>
      <p:ext uri="{BB962C8B-B14F-4D97-AF65-F5344CB8AC3E}">
        <p14:creationId xmlns:p14="http://schemas.microsoft.com/office/powerpoint/2010/main" val="3167783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原码一位除运算</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39</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187624" y="1247744"/>
            <a:ext cx="7274520" cy="5003861"/>
          </a:xfrm>
          <a:prstGeom prst="rect">
            <a:avLst/>
          </a:prstGeom>
        </p:spPr>
      </p:pic>
    </p:spTree>
    <p:extLst>
      <p:ext uri="{BB962C8B-B14F-4D97-AF65-F5344CB8AC3E}">
        <p14:creationId xmlns:p14="http://schemas.microsoft.com/office/powerpoint/2010/main" val="1636012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运算器基本功能</a:t>
            </a:r>
            <a:endParaRPr lang="en-US" dirty="0"/>
          </a:p>
        </p:txBody>
      </p:sp>
      <p:sp>
        <p:nvSpPr>
          <p:cNvPr id="3" name="Content Placeholder 2"/>
          <p:cNvSpPr>
            <a:spLocks noGrp="1"/>
          </p:cNvSpPr>
          <p:nvPr>
            <p:ph idx="1"/>
          </p:nvPr>
        </p:nvSpPr>
        <p:spPr/>
        <p:txBody>
          <a:bodyPr/>
          <a:lstStyle/>
          <a:p>
            <a:r>
              <a:rPr lang="zh-CN" altLang="en-US" dirty="0"/>
              <a:t>完成算数、逻辑运算</a:t>
            </a:r>
            <a:endParaRPr lang="en-US" altLang="zh-CN" dirty="0"/>
          </a:p>
          <a:p>
            <a:pPr lvl="1"/>
            <a:r>
              <a:rPr lang="en-US" altLang="zh-CN" dirty="0"/>
              <a:t>+</a:t>
            </a:r>
            <a:r>
              <a:rPr lang="zh-CN" altLang="en-US" dirty="0"/>
              <a:t>  −  </a:t>
            </a:r>
            <a:r>
              <a:rPr lang="en-US" altLang="zh-CN" dirty="0"/>
              <a:t>×</a:t>
            </a:r>
            <a:r>
              <a:rPr lang="zh-CN" altLang="en-US" dirty="0"/>
              <a:t> </a:t>
            </a:r>
            <a:r>
              <a:rPr lang="en-US" altLang="zh-CN" dirty="0"/>
              <a:t>÷</a:t>
            </a:r>
            <a:r>
              <a:rPr lang="zh-CN" altLang="en-US" dirty="0"/>
              <a:t>   ∧  ∨  </a:t>
            </a:r>
            <a:r>
              <a:rPr lang="en-US" altLang="zh-CN" dirty="0"/>
              <a:t>¬</a:t>
            </a:r>
          </a:p>
          <a:p>
            <a:r>
              <a:rPr lang="zh-CN" altLang="en-US" dirty="0"/>
              <a:t>得到运算结果的状态</a:t>
            </a:r>
            <a:endParaRPr lang="en-US" altLang="zh-CN" dirty="0"/>
          </a:p>
          <a:p>
            <a:pPr lvl="1"/>
            <a:r>
              <a:rPr lang="en-US" altLang="zh-CN" dirty="0"/>
              <a:t>C</a:t>
            </a:r>
            <a:r>
              <a:rPr lang="zh-CN" altLang="en-US" dirty="0"/>
              <a:t>  </a:t>
            </a:r>
            <a:r>
              <a:rPr lang="en-US" altLang="zh-CN" dirty="0"/>
              <a:t>Z</a:t>
            </a:r>
            <a:r>
              <a:rPr lang="zh-CN" altLang="en-US" dirty="0"/>
              <a:t>  </a:t>
            </a:r>
            <a:r>
              <a:rPr lang="en-US" altLang="zh-CN" dirty="0"/>
              <a:t>V</a:t>
            </a:r>
            <a:r>
              <a:rPr lang="zh-CN" altLang="en-US" dirty="0"/>
              <a:t>  </a:t>
            </a:r>
            <a:r>
              <a:rPr lang="en-US" altLang="zh-CN" dirty="0"/>
              <a:t>S</a:t>
            </a:r>
          </a:p>
          <a:p>
            <a:r>
              <a:rPr lang="zh-CN" altLang="en-US" dirty="0"/>
              <a:t>取得操作数</a:t>
            </a:r>
            <a:endParaRPr lang="en-US" altLang="zh-CN" dirty="0"/>
          </a:p>
          <a:p>
            <a:pPr lvl="1"/>
            <a:r>
              <a:rPr lang="zh-CN" altLang="en-US" dirty="0"/>
              <a:t>寄存器组、数据总线</a:t>
            </a:r>
            <a:endParaRPr lang="en-US" altLang="zh-CN" dirty="0"/>
          </a:p>
          <a:p>
            <a:r>
              <a:rPr lang="zh-CN" altLang="en-US" dirty="0"/>
              <a:t>输出、存放运算结果</a:t>
            </a:r>
            <a:endParaRPr lang="en-US" altLang="zh-CN" dirty="0"/>
          </a:p>
          <a:p>
            <a:pPr lvl="1"/>
            <a:r>
              <a:rPr lang="zh-CN" altLang="en-US" dirty="0"/>
              <a:t>寄存器组、数据总线</a:t>
            </a:r>
            <a:endParaRPr lang="en-US" altLang="zh-CN" dirty="0"/>
          </a:p>
          <a:p>
            <a:r>
              <a:rPr lang="zh-CN" altLang="en-US" dirty="0"/>
              <a:t>暂存运算的中间结果</a:t>
            </a:r>
            <a:endParaRPr lang="en-US" altLang="zh-CN" dirty="0"/>
          </a:p>
          <a:p>
            <a:pPr lvl="1"/>
            <a:r>
              <a:rPr lang="en-US" altLang="zh-CN" dirty="0"/>
              <a:t>Q</a:t>
            </a:r>
            <a:r>
              <a:rPr lang="zh-CN" altLang="en-US" dirty="0"/>
              <a:t>寄存器，移位寄存器</a:t>
            </a:r>
            <a:endParaRPr lang="en-US" altLang="zh-CN" dirty="0"/>
          </a:p>
          <a:p>
            <a:r>
              <a:rPr lang="zh-CN" altLang="en-US" dirty="0"/>
              <a:t>由控制器产生的控制信号驱动</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a:t>
            </a:fld>
            <a:endParaRPr lang="zh-CN" altLang="en-US">
              <a:solidFill>
                <a:srgbClr val="1F497D"/>
              </a:solidFill>
            </a:endParaRPr>
          </a:p>
        </p:txBody>
      </p:sp>
    </p:spTree>
    <p:extLst>
      <p:ext uri="{BB962C8B-B14F-4D97-AF65-F5344CB8AC3E}">
        <p14:creationId xmlns:p14="http://schemas.microsoft.com/office/powerpoint/2010/main" val="15139971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加减交替除法原理证明</a:t>
            </a:r>
            <a:endParaRPr kumimoji="1" lang="zh-CN" altLang="en-US" dirty="0"/>
          </a:p>
        </p:txBody>
      </p:sp>
      <p:sp>
        <p:nvSpPr>
          <p:cNvPr id="3" name="Content Placeholder 2"/>
          <p:cNvSpPr>
            <a:spLocks noGrp="1"/>
          </p:cNvSpPr>
          <p:nvPr>
            <p:ph idx="1"/>
          </p:nvPr>
        </p:nvSpPr>
        <p:spPr/>
        <p:txBody>
          <a:bodyPr/>
          <a:lstStyle/>
          <a:p>
            <a:r>
              <a:rPr lang="en-US" altLang="zh-CN" b="1" dirty="0"/>
              <a:t>1. </a:t>
            </a:r>
            <a:r>
              <a:rPr lang="zh-CN" altLang="en-US" dirty="0"/>
              <a:t>若第</a:t>
            </a:r>
            <a:r>
              <a:rPr lang="en-US" altLang="zh-CN" b="1" dirty="0" err="1"/>
              <a:t>i</a:t>
            </a:r>
            <a:r>
              <a:rPr lang="en-US" altLang="zh-CN" b="1" dirty="0"/>
              <a:t> -1</a:t>
            </a:r>
            <a:r>
              <a:rPr lang="zh-CN" altLang="en-US" dirty="0"/>
              <a:t>次求商，减运算的余数为</a:t>
            </a:r>
            <a:r>
              <a:rPr lang="en-US" altLang="zh-CN" b="1" dirty="0"/>
              <a:t>+ R</a:t>
            </a:r>
            <a:r>
              <a:rPr lang="en-US" altLang="zh-CN" b="1" baseline="-25000" dirty="0"/>
              <a:t>i-1</a:t>
            </a:r>
            <a:r>
              <a:rPr lang="zh-CN" altLang="en-US" dirty="0"/>
              <a:t>，商</a:t>
            </a:r>
            <a:r>
              <a:rPr lang="en-US" altLang="zh-CN" b="1" dirty="0"/>
              <a:t>1</a:t>
            </a:r>
            <a:r>
              <a:rPr lang="zh-CN" altLang="en-US" dirty="0"/>
              <a:t>，余数左移</a:t>
            </a:r>
            <a:r>
              <a:rPr lang="en-US" altLang="zh-CN" b="1" dirty="0"/>
              <a:t>1</a:t>
            </a:r>
            <a:r>
              <a:rPr lang="zh-CN" altLang="en-US" dirty="0"/>
              <a:t>位得</a:t>
            </a:r>
            <a:r>
              <a:rPr lang="en-US" altLang="zh-CN" b="1" dirty="0"/>
              <a:t>2R</a:t>
            </a:r>
            <a:r>
              <a:rPr lang="en-US" altLang="zh-CN" b="1" baseline="-25000" dirty="0"/>
              <a:t>i-1</a:t>
            </a:r>
            <a:r>
              <a:rPr lang="zh-CN" altLang="en-US" dirty="0"/>
              <a:t>。</a:t>
            </a:r>
          </a:p>
          <a:p>
            <a:r>
              <a:rPr lang="mr-IN" altLang="zh-CN" dirty="0"/>
              <a:t>2. </a:t>
            </a:r>
            <a:r>
              <a:rPr lang="zh-CN" altLang="mr-IN" dirty="0"/>
              <a:t>则下一步第</a:t>
            </a:r>
            <a:r>
              <a:rPr lang="mr-IN" altLang="zh-CN" dirty="0" err="1"/>
              <a:t>i</a:t>
            </a:r>
            <a:r>
              <a:rPr lang="mr-IN" altLang="zh-CN" dirty="0"/>
              <a:t> </a:t>
            </a:r>
            <a:r>
              <a:rPr lang="zh-CN" altLang="mr-IN" dirty="0"/>
              <a:t>次求商</a:t>
            </a:r>
            <a:r>
              <a:rPr lang="mr-IN" altLang="zh-CN" dirty="0" err="1"/>
              <a:t>Ri</a:t>
            </a:r>
            <a:r>
              <a:rPr lang="mr-IN" altLang="zh-CN" dirty="0"/>
              <a:t>= 2R</a:t>
            </a:r>
            <a:r>
              <a:rPr lang="mr-IN" altLang="zh-CN" baseline="-25000" dirty="0"/>
              <a:t>i-1</a:t>
            </a:r>
            <a:r>
              <a:rPr lang="mr-IN" altLang="zh-CN" dirty="0"/>
              <a:t>-Y</a:t>
            </a:r>
            <a:r>
              <a:rPr lang="en-US" altLang="zh-CN" dirty="0"/>
              <a:t>,</a:t>
            </a:r>
            <a:r>
              <a:rPr lang="zh-CN" altLang="en-US" dirty="0"/>
              <a:t> 若 </a:t>
            </a:r>
            <a:r>
              <a:rPr lang="mr-IN" altLang="zh-CN" dirty="0"/>
              <a:t>Ri≥0</a:t>
            </a:r>
            <a:r>
              <a:rPr lang="zh-CN" altLang="mr-IN" dirty="0"/>
              <a:t>，</a:t>
            </a:r>
            <a:r>
              <a:rPr lang="mr-IN" altLang="zh-CN" dirty="0"/>
              <a:t>…</a:t>
            </a:r>
            <a:r>
              <a:rPr lang="zh-CN" altLang="en-US" dirty="0"/>
              <a:t> </a:t>
            </a:r>
            <a:endParaRPr lang="en-US" altLang="zh-CN" dirty="0"/>
          </a:p>
          <a:p>
            <a:r>
              <a:rPr lang="zh-CN" altLang="en-US" dirty="0"/>
              <a:t>恢复余数为正且左移</a:t>
            </a:r>
            <a:r>
              <a:rPr lang="en-US" altLang="zh-CN" dirty="0"/>
              <a:t>1</a:t>
            </a:r>
            <a:r>
              <a:rPr lang="zh-CN" altLang="en-US" dirty="0"/>
              <a:t>位得</a:t>
            </a:r>
            <a:r>
              <a:rPr lang="en-US" altLang="zh-CN" dirty="0"/>
              <a:t>2(</a:t>
            </a:r>
            <a:r>
              <a:rPr lang="en-US" altLang="zh-CN" dirty="0" err="1"/>
              <a:t>R</a:t>
            </a:r>
            <a:r>
              <a:rPr lang="en-US" altLang="zh-CN" baseline="-25000" dirty="0" err="1"/>
              <a:t>i</a:t>
            </a:r>
            <a:r>
              <a:rPr lang="en-US" altLang="zh-CN" dirty="0"/>
              <a:t>+ Y)</a:t>
            </a:r>
            <a:r>
              <a:rPr lang="zh-CN" altLang="en-US" dirty="0"/>
              <a:t>，</a:t>
            </a:r>
            <a:r>
              <a:rPr lang="zh-CN" altLang="mr-IN" dirty="0"/>
              <a:t>若</a:t>
            </a:r>
            <a:r>
              <a:rPr lang="mr-IN" altLang="zh-CN" dirty="0" err="1"/>
              <a:t>R</a:t>
            </a:r>
            <a:r>
              <a:rPr lang="mr-IN" altLang="zh-CN" baseline="-25000" dirty="0" err="1"/>
              <a:t>i</a:t>
            </a:r>
            <a:r>
              <a:rPr lang="mr-IN" altLang="zh-CN" dirty="0"/>
              <a:t>&lt; 0, </a:t>
            </a:r>
            <a:r>
              <a:rPr lang="zh-CN" altLang="mr-IN" dirty="0"/>
              <a:t>商</a:t>
            </a:r>
            <a:r>
              <a:rPr lang="mr-IN" altLang="zh-CN" dirty="0"/>
              <a:t>0</a:t>
            </a:r>
          </a:p>
          <a:p>
            <a:r>
              <a:rPr lang="en-US" altLang="zh-CN" b="1" dirty="0"/>
              <a:t>3. </a:t>
            </a:r>
            <a:r>
              <a:rPr lang="zh-CN" altLang="en-US" dirty="0"/>
              <a:t>则再下一步第</a:t>
            </a:r>
            <a:r>
              <a:rPr lang="en-US" altLang="zh-CN" b="1" dirty="0" err="1"/>
              <a:t>i</a:t>
            </a:r>
            <a:r>
              <a:rPr lang="en-US" altLang="zh-CN" b="1" dirty="0"/>
              <a:t>+ 1</a:t>
            </a:r>
            <a:r>
              <a:rPr lang="zh-CN" altLang="en-US" dirty="0"/>
              <a:t>次求商</a:t>
            </a:r>
            <a:r>
              <a:rPr lang="en-US" altLang="zh-CN" b="1" dirty="0"/>
              <a:t>R</a:t>
            </a:r>
            <a:r>
              <a:rPr lang="en-US" altLang="zh-CN" b="1" baseline="-25000" dirty="0"/>
              <a:t>i+1</a:t>
            </a:r>
            <a:r>
              <a:rPr lang="en-US" altLang="zh-CN" b="1" dirty="0"/>
              <a:t>= 2(</a:t>
            </a:r>
            <a:r>
              <a:rPr lang="en-US" altLang="zh-CN" b="1" dirty="0" err="1"/>
              <a:t>R</a:t>
            </a:r>
            <a:r>
              <a:rPr lang="en-US" altLang="zh-CN" b="1" baseline="-25000" dirty="0" err="1"/>
              <a:t>i</a:t>
            </a:r>
            <a:r>
              <a:rPr lang="en-US" altLang="zh-CN" b="1" dirty="0"/>
              <a:t>+ Y ) -Y= 2R</a:t>
            </a:r>
            <a:r>
              <a:rPr lang="en-US" altLang="zh-CN" b="1" baseline="-25000" dirty="0"/>
              <a:t>i</a:t>
            </a:r>
            <a:r>
              <a:rPr lang="en-US" altLang="zh-CN" b="1" dirty="0"/>
              <a:t>+ Y</a:t>
            </a:r>
            <a:endParaRPr lang="zh-CN" altLang="en-US" dirty="0"/>
          </a:p>
          <a:p>
            <a:r>
              <a:rPr lang="zh-CN" altLang="en-US" dirty="0"/>
              <a:t>公式表明</a:t>
            </a:r>
            <a:r>
              <a:rPr lang="en-US" altLang="zh-CN" b="1" dirty="0"/>
              <a:t>, </a:t>
            </a:r>
            <a:r>
              <a:rPr lang="zh-CN" altLang="en-US" dirty="0"/>
              <a:t>若上次减运算结果为负</a:t>
            </a:r>
            <a:r>
              <a:rPr lang="en-US" altLang="zh-CN" b="1" dirty="0"/>
              <a:t>, </a:t>
            </a:r>
            <a:r>
              <a:rPr lang="zh-CN" altLang="en-US" dirty="0"/>
              <a:t>可直接左移</a:t>
            </a:r>
            <a:r>
              <a:rPr lang="en-US" altLang="zh-CN" b="1" dirty="0"/>
              <a:t>, </a:t>
            </a:r>
            <a:endParaRPr lang="zh-CN" altLang="en-US" dirty="0"/>
          </a:p>
          <a:p>
            <a:r>
              <a:rPr lang="zh-CN" altLang="en-US" dirty="0"/>
              <a:t>本次用</a:t>
            </a:r>
            <a:r>
              <a:rPr lang="en-US" altLang="zh-CN" b="1" dirty="0"/>
              <a:t>+Y </a:t>
            </a:r>
            <a:r>
              <a:rPr lang="zh-CN" altLang="en-US" dirty="0"/>
              <a:t>求余即可</a:t>
            </a:r>
            <a:r>
              <a:rPr lang="en-US" altLang="zh-CN" b="1" dirty="0"/>
              <a:t>; </a:t>
            </a:r>
            <a:r>
              <a:rPr lang="zh-CN" altLang="en-US" dirty="0"/>
              <a:t>减运算结果为正，用</a:t>
            </a:r>
            <a:r>
              <a:rPr lang="en-US" altLang="zh-CN" b="1" dirty="0"/>
              <a:t>-Y </a:t>
            </a:r>
            <a:r>
              <a:rPr lang="zh-CN" altLang="en-US" dirty="0"/>
              <a:t>求余</a:t>
            </a:r>
          </a:p>
          <a:p>
            <a:endParaRPr lang="mr-IN" altLang="zh-CN" dirty="0"/>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40</a:t>
            </a:fld>
            <a:endParaRPr lang="zh-CN" altLang="en-US">
              <a:solidFill>
                <a:srgbClr val="1F497D"/>
              </a:solidFill>
            </a:endParaRPr>
          </a:p>
        </p:txBody>
      </p:sp>
    </p:spTree>
    <p:extLst>
      <p:ext uri="{BB962C8B-B14F-4D97-AF65-F5344CB8AC3E}">
        <p14:creationId xmlns:p14="http://schemas.microsoft.com/office/powerpoint/2010/main" val="6281872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加减交替除法</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41</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331640" y="1352310"/>
            <a:ext cx="6264275" cy="4751569"/>
          </a:xfrm>
          <a:prstGeom prst="rect">
            <a:avLst/>
          </a:prstGeom>
        </p:spPr>
      </p:pic>
    </p:spTree>
    <p:extLst>
      <p:ext uri="{BB962C8B-B14F-4D97-AF65-F5344CB8AC3E}">
        <p14:creationId xmlns:p14="http://schemas.microsoft.com/office/powerpoint/2010/main" val="4576040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补码除法运算</a:t>
            </a:r>
          </a:p>
        </p:txBody>
      </p:sp>
      <p:sp>
        <p:nvSpPr>
          <p:cNvPr id="3" name="Content Placeholder 2"/>
          <p:cNvSpPr>
            <a:spLocks noGrp="1"/>
          </p:cNvSpPr>
          <p:nvPr>
            <p:ph idx="1"/>
          </p:nvPr>
        </p:nvSpPr>
        <p:spPr/>
        <p:txBody>
          <a:bodyPr/>
          <a:lstStyle/>
          <a:p>
            <a:r>
              <a:rPr lang="zh-CN" altLang="en-US" dirty="0"/>
              <a:t>补码除法与原码除法很类似，差别仅在于</a:t>
            </a:r>
            <a:r>
              <a:rPr lang="en-US" altLang="zh-CN" b="1" dirty="0"/>
              <a:t>:</a:t>
            </a:r>
            <a:endParaRPr lang="zh-CN" altLang="en-US" dirty="0"/>
          </a:p>
          <a:p>
            <a:pPr lvl="1"/>
            <a:r>
              <a:rPr lang="zh-CN" altLang="en-US" dirty="0"/>
              <a:t>被除数与除数为补码表示，</a:t>
            </a:r>
          </a:p>
          <a:p>
            <a:pPr lvl="1"/>
            <a:r>
              <a:rPr lang="zh-CN" altLang="en-US" dirty="0"/>
              <a:t>直接用补码除</a:t>
            </a:r>
            <a:r>
              <a:rPr lang="en-US" altLang="zh-CN" b="1" dirty="0"/>
              <a:t>,</a:t>
            </a:r>
            <a:r>
              <a:rPr lang="zh-CN" altLang="en-US" dirty="0"/>
              <a:t>求出反码商，</a:t>
            </a:r>
          </a:p>
          <a:p>
            <a:pPr lvl="1"/>
            <a:r>
              <a:rPr lang="zh-CN" altLang="en-US" dirty="0"/>
              <a:t>再修正为近似的补码商</a:t>
            </a:r>
            <a:r>
              <a:rPr lang="en-US" altLang="zh-CN" b="1" dirty="0"/>
              <a:t>.</a:t>
            </a:r>
            <a:endParaRPr lang="zh-CN" altLang="en-US" dirty="0"/>
          </a:p>
          <a:p>
            <a:r>
              <a:rPr lang="zh-CN" altLang="en-US" dirty="0"/>
              <a:t>实现中</a:t>
            </a:r>
            <a:r>
              <a:rPr lang="en-US" altLang="zh-CN" b="1" dirty="0"/>
              <a:t>, </a:t>
            </a:r>
            <a:r>
              <a:rPr lang="zh-CN" altLang="en-US" dirty="0"/>
              <a:t>求第一位商要判２数符号的同异，同号，作减法运算，异号</a:t>
            </a:r>
            <a:r>
              <a:rPr lang="en-US" altLang="zh-CN" b="1" dirty="0"/>
              <a:t>,</a:t>
            </a:r>
            <a:r>
              <a:rPr lang="zh-CN" altLang="en-US" dirty="0"/>
              <a:t>则作加运算</a:t>
            </a:r>
            <a:r>
              <a:rPr lang="en-US" altLang="zh-CN" b="1" dirty="0"/>
              <a:t>;</a:t>
            </a:r>
          </a:p>
          <a:p>
            <a:r>
              <a:rPr lang="zh-CN" altLang="en-US" dirty="0"/>
              <a:t>上商，余数与除数同号，商１，作减求下位商，</a:t>
            </a:r>
            <a:endParaRPr lang="en-US" altLang="zh-CN" dirty="0"/>
          </a:p>
          <a:p>
            <a:r>
              <a:rPr lang="zh-CN" altLang="en-US" dirty="0"/>
              <a:t>          余数与除数异号，商０，作加求下位商</a:t>
            </a:r>
            <a:r>
              <a:rPr lang="en-US" altLang="zh-CN" b="1" dirty="0"/>
              <a:t>;</a:t>
            </a:r>
          </a:p>
          <a:p>
            <a:r>
              <a:rPr lang="zh-CN" altLang="en-US" dirty="0"/>
              <a:t>商的修正：多求一位后舍入，或最低位恒置１</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42</a:t>
            </a:fld>
            <a:endParaRPr lang="zh-CN" altLang="en-US">
              <a:solidFill>
                <a:srgbClr val="1F497D"/>
              </a:solidFill>
            </a:endParaRPr>
          </a:p>
        </p:txBody>
      </p:sp>
    </p:spTree>
    <p:extLst>
      <p:ext uri="{BB962C8B-B14F-4D97-AF65-F5344CB8AC3E}">
        <p14:creationId xmlns:p14="http://schemas.microsoft.com/office/powerpoint/2010/main" val="8125637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除法的实现</a:t>
            </a:r>
            <a:endParaRPr kumimoji="1" lang="zh-CN" altLang="en-US" dirty="0"/>
          </a:p>
        </p:txBody>
      </p:sp>
      <p:sp>
        <p:nvSpPr>
          <p:cNvPr id="3" name="Content Placeholder 2"/>
          <p:cNvSpPr>
            <a:spLocks noGrp="1"/>
          </p:cNvSpPr>
          <p:nvPr>
            <p:ph idx="1"/>
          </p:nvPr>
        </p:nvSpPr>
        <p:spPr>
          <a:xfrm>
            <a:off x="457200" y="1219200"/>
            <a:ext cx="8229600" cy="1057672"/>
          </a:xfrm>
        </p:spPr>
        <p:txBody>
          <a:bodyPr/>
          <a:lstStyle/>
          <a:p>
            <a:r>
              <a:rPr lang="mr-IN"/>
              <a:t>32-</a:t>
            </a:r>
            <a:r>
              <a:rPr lang="mr-IN" dirty="0"/>
              <a:t>位除数寄存器，32 -</a:t>
            </a:r>
            <a:r>
              <a:rPr lang="mr-IN" dirty="0" err="1"/>
              <a:t>位ALU</a:t>
            </a:r>
            <a:r>
              <a:rPr lang="mr-IN" dirty="0"/>
              <a:t>, 64-位余数（被除数）寄存器</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43</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762000" y="2492896"/>
            <a:ext cx="7620000" cy="3124200"/>
          </a:xfrm>
          <a:prstGeom prst="rect">
            <a:avLst/>
          </a:prstGeom>
        </p:spPr>
      </p:pic>
    </p:spTree>
    <p:extLst>
      <p:ext uri="{BB962C8B-B14F-4D97-AF65-F5344CB8AC3E}">
        <p14:creationId xmlns:p14="http://schemas.microsoft.com/office/powerpoint/2010/main" val="9661042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小结</a:t>
            </a:r>
          </a:p>
        </p:txBody>
      </p:sp>
      <p:sp>
        <p:nvSpPr>
          <p:cNvPr id="3" name="Content Placeholder 2"/>
          <p:cNvSpPr>
            <a:spLocks noGrp="1"/>
          </p:cNvSpPr>
          <p:nvPr>
            <p:ph idx="1"/>
          </p:nvPr>
        </p:nvSpPr>
        <p:spPr/>
        <p:txBody>
          <a:bodyPr/>
          <a:lstStyle/>
          <a:p>
            <a:r>
              <a:rPr lang="en-US" altLang="zh-CN" dirty="0"/>
              <a:t>ALU</a:t>
            </a:r>
            <a:r>
              <a:rPr lang="zh-CN" altLang="en-US" dirty="0"/>
              <a:t>的基本功能：算术、逻辑运算</a:t>
            </a:r>
          </a:p>
          <a:p>
            <a:r>
              <a:rPr lang="en-US" altLang="zh-CN" dirty="0"/>
              <a:t>1</a:t>
            </a:r>
            <a:r>
              <a:rPr lang="zh-CN" altLang="en-US" dirty="0"/>
              <a:t>位</a:t>
            </a:r>
            <a:r>
              <a:rPr lang="en-US" altLang="zh-CN" dirty="0"/>
              <a:t>ALU</a:t>
            </a:r>
            <a:r>
              <a:rPr lang="zh-CN" altLang="en-US" dirty="0"/>
              <a:t>：最基本的功能：加法、与、或</a:t>
            </a:r>
          </a:p>
          <a:p>
            <a:r>
              <a:rPr lang="zh-CN" altLang="en-US" dirty="0"/>
              <a:t>位数扩展：快速进位</a:t>
            </a:r>
          </a:p>
          <a:p>
            <a:r>
              <a:rPr lang="zh-CN" altLang="en-US" dirty="0"/>
              <a:t>功能扩展：减法、乘法、除法</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44</a:t>
            </a:fld>
            <a:endParaRPr lang="zh-CN" altLang="en-US">
              <a:solidFill>
                <a:srgbClr val="1F497D"/>
              </a:solidFill>
            </a:endParaRPr>
          </a:p>
        </p:txBody>
      </p:sp>
    </p:spTree>
    <p:extLst>
      <p:ext uri="{BB962C8B-B14F-4D97-AF65-F5344CB8AC3E}">
        <p14:creationId xmlns:p14="http://schemas.microsoft.com/office/powerpoint/2010/main" val="16888328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阅读与思考</a:t>
            </a:r>
          </a:p>
        </p:txBody>
      </p:sp>
      <p:sp>
        <p:nvSpPr>
          <p:cNvPr id="3" name="Content Placeholder 2"/>
          <p:cNvSpPr>
            <a:spLocks noGrp="1"/>
          </p:cNvSpPr>
          <p:nvPr>
            <p:ph idx="1"/>
          </p:nvPr>
        </p:nvSpPr>
        <p:spPr/>
        <p:txBody>
          <a:bodyPr/>
          <a:lstStyle/>
          <a:p>
            <a:r>
              <a:rPr lang="zh-CN" altLang="en-US" dirty="0"/>
              <a:t>阅读</a:t>
            </a:r>
          </a:p>
          <a:p>
            <a:r>
              <a:rPr lang="zh-CN" altLang="en-US" dirty="0"/>
              <a:t>思考</a:t>
            </a:r>
          </a:p>
          <a:p>
            <a:pPr lvl="1"/>
            <a:r>
              <a:rPr lang="en-US" altLang="zh-CN" dirty="0"/>
              <a:t>ALU</a:t>
            </a:r>
            <a:r>
              <a:rPr lang="zh-CN" altLang="en-US" dirty="0"/>
              <a:t>的最大延迟如何估算？</a:t>
            </a:r>
          </a:p>
          <a:p>
            <a:pPr lvl="1"/>
            <a:r>
              <a:rPr lang="zh-CN" altLang="en-US" dirty="0"/>
              <a:t>运算器其他功能如何实现？</a:t>
            </a:r>
          </a:p>
          <a:p>
            <a:r>
              <a:rPr lang="zh-CN" altLang="en-US" dirty="0"/>
              <a:t>书面作业和实验一</a:t>
            </a:r>
          </a:p>
          <a:p>
            <a:pPr lvl="1"/>
            <a:r>
              <a:rPr lang="zh-CN" altLang="en-US" dirty="0"/>
              <a:t>从网络学堂下载，其中，编程实现的作业在网络学堂提交，应包括源代码电子版和可执行文件以及你们自己的测试结果。其余作业提交手写版。</a:t>
            </a:r>
          </a:p>
          <a:p>
            <a:pPr lvl="1"/>
            <a:r>
              <a:rPr lang="zh-CN" altLang="en-US" dirty="0"/>
              <a:t>完成</a:t>
            </a:r>
            <a:r>
              <a:rPr lang="en-US" altLang="zh-CN" dirty="0"/>
              <a:t>Project1</a:t>
            </a:r>
            <a:r>
              <a:rPr lang="zh-CN" altLang="en-US"/>
              <a:t>。</a:t>
            </a:r>
            <a:endParaRPr lang="zh-CN" altLang="en-US" dirty="0"/>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45</a:t>
            </a:fld>
            <a:endParaRPr lang="zh-CN" altLang="en-US">
              <a:solidFill>
                <a:srgbClr val="1F497D"/>
              </a:solidFill>
            </a:endParaRPr>
          </a:p>
        </p:txBody>
      </p:sp>
    </p:spTree>
    <p:extLst>
      <p:ext uri="{BB962C8B-B14F-4D97-AF65-F5344CB8AC3E}">
        <p14:creationId xmlns:p14="http://schemas.microsoft.com/office/powerpoint/2010/main" val="793985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谢谢</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555F886C-0A22-6F4D-BC08-A1674DBCDE43}" type="slidenum">
              <a:rPr lang="en-US" altLang="zh-CN" smtClean="0">
                <a:solidFill>
                  <a:srgbClr val="1F497D"/>
                </a:solidFill>
              </a:rPr>
              <a:pPr>
                <a:defRPr/>
              </a:pPr>
              <a:t>46</a:t>
            </a:fld>
            <a:endParaRPr lang="zh-CN" altLang="en-US">
              <a:solidFill>
                <a:srgbClr val="1F497D"/>
              </a:solidFill>
            </a:endParaRPr>
          </a:p>
        </p:txBody>
      </p:sp>
    </p:spTree>
    <p:extLst>
      <p:ext uri="{BB962C8B-B14F-4D97-AF65-F5344CB8AC3E}">
        <p14:creationId xmlns:p14="http://schemas.microsoft.com/office/powerpoint/2010/main" val="246637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运算器的基本逻辑电路</a:t>
            </a:r>
            <a:endParaRPr lang="en-US" dirty="0"/>
          </a:p>
        </p:txBody>
      </p:sp>
      <p:sp>
        <p:nvSpPr>
          <p:cNvPr id="3" name="Content Placeholder 2"/>
          <p:cNvSpPr>
            <a:spLocks noGrp="1"/>
          </p:cNvSpPr>
          <p:nvPr>
            <p:ph idx="1"/>
          </p:nvPr>
        </p:nvSpPr>
        <p:spPr/>
        <p:txBody>
          <a:bodyPr/>
          <a:lstStyle/>
          <a:p>
            <a:r>
              <a:rPr lang="zh-CN" altLang="en-US" dirty="0"/>
              <a:t>逻辑门电路</a:t>
            </a:r>
            <a:endParaRPr lang="en-US" altLang="zh-CN" dirty="0"/>
          </a:p>
          <a:p>
            <a:pPr lvl="1"/>
            <a:r>
              <a:rPr lang="zh-CN" altLang="en-US" dirty="0"/>
              <a:t>完成逻辑运算</a:t>
            </a:r>
            <a:endParaRPr lang="en-US" altLang="zh-CN" dirty="0"/>
          </a:p>
          <a:p>
            <a:r>
              <a:rPr lang="zh-CN" altLang="en-US" dirty="0"/>
              <a:t>加法器</a:t>
            </a:r>
            <a:endParaRPr lang="en-US" altLang="zh-CN" dirty="0"/>
          </a:p>
          <a:p>
            <a:pPr lvl="1"/>
            <a:r>
              <a:rPr lang="zh-CN" altLang="en-US" dirty="0"/>
              <a:t>完成加法运算</a:t>
            </a:r>
            <a:endParaRPr lang="en-US" altLang="zh-CN" dirty="0"/>
          </a:p>
          <a:p>
            <a:r>
              <a:rPr lang="zh-CN" altLang="en-US" dirty="0"/>
              <a:t>触发器</a:t>
            </a:r>
            <a:endParaRPr lang="en-US" altLang="zh-CN" dirty="0"/>
          </a:p>
          <a:p>
            <a:pPr lvl="1"/>
            <a:r>
              <a:rPr lang="zh-CN" altLang="en-US" dirty="0"/>
              <a:t>保存数据</a:t>
            </a:r>
            <a:endParaRPr lang="en-US" altLang="zh-CN" dirty="0"/>
          </a:p>
          <a:p>
            <a:r>
              <a:rPr lang="zh-CN" altLang="en-US" dirty="0"/>
              <a:t>多路选择器、移位器</a:t>
            </a:r>
            <a:endParaRPr lang="en-US" altLang="zh-CN" dirty="0"/>
          </a:p>
          <a:p>
            <a:pPr lvl="1"/>
            <a:r>
              <a:rPr lang="zh-CN" altLang="en-US" dirty="0"/>
              <a:t>选择、连通</a:t>
            </a:r>
            <a:endParaRPr lang="en-US" altLang="zh-CN" dirty="0"/>
          </a:p>
          <a:p>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a:t>
            </a:fld>
            <a:endParaRPr lang="zh-CN" altLang="en-US">
              <a:solidFill>
                <a:srgbClr val="1F497D"/>
              </a:solidFill>
            </a:endParaRPr>
          </a:p>
        </p:txBody>
      </p:sp>
    </p:spTree>
    <p:extLst>
      <p:ext uri="{BB962C8B-B14F-4D97-AF65-F5344CB8AC3E}">
        <p14:creationId xmlns:p14="http://schemas.microsoft.com/office/powerpoint/2010/main" val="15750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数据通路（</a:t>
            </a:r>
            <a:r>
              <a:rPr lang="en-US" altLang="zh-CN" dirty="0" err="1"/>
              <a:t>Datapath</a:t>
            </a:r>
            <a:r>
              <a:rPr lang="zh-CN" altLang="en-US" dirty="0"/>
              <a:t>）</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6</a:t>
            </a:fld>
            <a:endParaRPr lang="zh-CN" altLang="en-US">
              <a:solidFill>
                <a:srgbClr val="1F497D"/>
              </a:solidFill>
            </a:endParaRPr>
          </a:p>
        </p:txBody>
      </p:sp>
      <p:sp>
        <p:nvSpPr>
          <p:cNvPr id="5" name="Rectangle 4"/>
          <p:cNvSpPr/>
          <p:nvPr/>
        </p:nvSpPr>
        <p:spPr bwMode="auto">
          <a:xfrm>
            <a:off x="2843808" y="1268760"/>
            <a:ext cx="3024336" cy="28803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a:ln>
                  <a:noFill/>
                </a:ln>
                <a:solidFill>
                  <a:schemeClr val="tx1"/>
                </a:solidFill>
                <a:effectLst/>
                <a:latin typeface="Arial" pitchFamily="34" charset="0"/>
                <a:ea typeface="宋体" pitchFamily="2" charset="-122"/>
              </a:rPr>
              <a:t>A</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r>
              <a:rPr kumimoji="0" lang="en-US" altLang="zh-CN" sz="1800" b="0" i="0" u="none" strike="noStrike" cap="none" normalizeH="0" baseline="0" dirty="0">
                <a:ln>
                  <a:noFill/>
                </a:ln>
                <a:solidFill>
                  <a:schemeClr val="tx1"/>
                </a:solidFill>
                <a:effectLst/>
                <a:latin typeface="Arial" pitchFamily="34" charset="0"/>
                <a:ea typeface="宋体" pitchFamily="2" charset="-122"/>
              </a:rPr>
              <a:t>+</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r>
              <a:rPr kumimoji="0" lang="en-US" altLang="zh-CN" sz="1800" b="0" i="0" u="none" strike="noStrike" cap="none" normalizeH="0" baseline="0" dirty="0">
                <a:ln>
                  <a:noFill/>
                </a:ln>
                <a:solidFill>
                  <a:schemeClr val="tx1"/>
                </a:solidFill>
                <a:effectLst/>
                <a:latin typeface="Arial" pitchFamily="34" charset="0"/>
                <a:ea typeface="宋体" pitchFamily="2" charset="-122"/>
              </a:rPr>
              <a:t>B</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6" name="Rectangle 5"/>
          <p:cNvSpPr/>
          <p:nvPr/>
        </p:nvSpPr>
        <p:spPr bwMode="auto">
          <a:xfrm>
            <a:off x="2843808" y="1556792"/>
            <a:ext cx="3024336" cy="28803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7" name="Rectangle 6"/>
          <p:cNvSpPr/>
          <p:nvPr/>
        </p:nvSpPr>
        <p:spPr bwMode="auto">
          <a:xfrm>
            <a:off x="2843808" y="1844824"/>
            <a:ext cx="3024336" cy="28803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chemeClr val="tx1"/>
                </a:solidFill>
                <a:effectLst/>
                <a:latin typeface="Arial" pitchFamily="34" charset="0"/>
                <a:ea typeface="宋体" pitchFamily="2" charset="-122"/>
              </a:rPr>
              <a:t>A</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8" name="Rectangle 7"/>
          <p:cNvSpPr/>
          <p:nvPr/>
        </p:nvSpPr>
        <p:spPr bwMode="auto">
          <a:xfrm>
            <a:off x="2843808" y="2132856"/>
            <a:ext cx="3024336" cy="28803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9" name="Rectangle 8"/>
          <p:cNvSpPr/>
          <p:nvPr/>
        </p:nvSpPr>
        <p:spPr bwMode="auto">
          <a:xfrm>
            <a:off x="2843808" y="2420888"/>
            <a:ext cx="3024336" cy="28803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chemeClr val="tx1"/>
                </a:solidFill>
                <a:effectLst/>
                <a:latin typeface="Arial" pitchFamily="34" charset="0"/>
                <a:ea typeface="宋体" pitchFamily="2" charset="-122"/>
              </a:rPr>
              <a:t>B</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0" name="Rectangle 9"/>
          <p:cNvSpPr/>
          <p:nvPr/>
        </p:nvSpPr>
        <p:spPr bwMode="auto">
          <a:xfrm>
            <a:off x="2843808" y="2708920"/>
            <a:ext cx="3024336" cy="28803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1" name="Rectangle 10"/>
          <p:cNvSpPr/>
          <p:nvPr/>
        </p:nvSpPr>
        <p:spPr bwMode="auto">
          <a:xfrm>
            <a:off x="2569851" y="3484922"/>
            <a:ext cx="1296144" cy="28803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chemeClr val="tx1"/>
                </a:solidFill>
                <a:effectLst/>
                <a:latin typeface="Arial" pitchFamily="34" charset="0"/>
                <a:ea typeface="宋体" pitchFamily="2" charset="-122"/>
              </a:rPr>
              <a:t>A</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2" name="Rectangle 11"/>
          <p:cNvSpPr/>
          <p:nvPr/>
        </p:nvSpPr>
        <p:spPr bwMode="auto">
          <a:xfrm>
            <a:off x="4788024" y="3471732"/>
            <a:ext cx="1296144" cy="28803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chemeClr val="tx1"/>
                </a:solidFill>
                <a:effectLst/>
                <a:latin typeface="Arial" pitchFamily="34" charset="0"/>
                <a:ea typeface="宋体" pitchFamily="2" charset="-122"/>
              </a:rPr>
              <a:t>B</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3" name="Trapezoid 12"/>
          <p:cNvSpPr/>
          <p:nvPr/>
        </p:nvSpPr>
        <p:spPr bwMode="auto">
          <a:xfrm rot="10800000">
            <a:off x="2987824" y="4260924"/>
            <a:ext cx="2664296" cy="792088"/>
          </a:xfrm>
          <a:prstGeom prst="trapezoid">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4" name="Down Arrow 13"/>
          <p:cNvSpPr/>
          <p:nvPr/>
        </p:nvSpPr>
        <p:spPr bwMode="auto">
          <a:xfrm>
            <a:off x="3059832" y="2996952"/>
            <a:ext cx="288032" cy="474780"/>
          </a:xfrm>
          <a:prstGeom prst="downArrow">
            <a:avLst/>
          </a:prstGeom>
          <a:solidFill>
            <a:schemeClr val="bg1">
              <a:lumMod val="75000"/>
            </a:schemeClr>
          </a:solidFill>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15" name="Down Arrow 14"/>
          <p:cNvSpPr/>
          <p:nvPr/>
        </p:nvSpPr>
        <p:spPr bwMode="auto">
          <a:xfrm>
            <a:off x="5292080" y="3010142"/>
            <a:ext cx="288032" cy="474780"/>
          </a:xfrm>
          <a:prstGeom prst="downArrow">
            <a:avLst/>
          </a:prstGeom>
          <a:solidFill>
            <a:schemeClr val="bg1">
              <a:lumMod val="75000"/>
            </a:schemeClr>
          </a:solidFill>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pPr>
            <a:endParaRPr lang="en-US">
              <a:solidFill>
                <a:schemeClr val="tx1"/>
              </a:solidFill>
              <a:latin typeface="Arial" pitchFamily="34" charset="0"/>
              <a:ea typeface="宋体" pitchFamily="2" charset="-122"/>
            </a:endParaRPr>
          </a:p>
        </p:txBody>
      </p:sp>
      <p:sp>
        <p:nvSpPr>
          <p:cNvPr id="16" name="Rectangle 15"/>
          <p:cNvSpPr/>
          <p:nvPr/>
        </p:nvSpPr>
        <p:spPr bwMode="auto">
          <a:xfrm>
            <a:off x="2807803" y="5538812"/>
            <a:ext cx="3024336" cy="288032"/>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a:ln>
                  <a:noFill/>
                </a:ln>
                <a:solidFill>
                  <a:schemeClr val="tx1"/>
                </a:solidFill>
                <a:effectLst/>
                <a:latin typeface="Arial" pitchFamily="34" charset="0"/>
                <a:ea typeface="宋体" pitchFamily="2" charset="-122"/>
              </a:rPr>
              <a:t>A</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r>
              <a:rPr kumimoji="0" lang="en-US" altLang="zh-CN" sz="1800" b="0" i="0" u="none" strike="noStrike" cap="none" normalizeH="0" baseline="0" dirty="0">
                <a:ln>
                  <a:noFill/>
                </a:ln>
                <a:solidFill>
                  <a:schemeClr val="tx1"/>
                </a:solidFill>
                <a:effectLst/>
                <a:latin typeface="Arial" pitchFamily="34" charset="0"/>
                <a:ea typeface="宋体" pitchFamily="2" charset="-122"/>
              </a:rPr>
              <a:t>+</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r>
              <a:rPr kumimoji="0" lang="en-US" altLang="zh-CN" sz="1800" b="0" i="0" u="none" strike="noStrike" cap="none" normalizeH="0" baseline="0" dirty="0">
                <a:ln>
                  <a:noFill/>
                </a:ln>
                <a:solidFill>
                  <a:schemeClr val="tx1"/>
                </a:solidFill>
                <a:effectLst/>
                <a:latin typeface="Arial" pitchFamily="34" charset="0"/>
                <a:ea typeface="宋体" pitchFamily="2" charset="-122"/>
              </a:rPr>
              <a:t>B</a:t>
            </a:r>
            <a:r>
              <a:rPr kumimoji="0" lang="zh-CN" altLang="en-US" sz="1800" b="0" i="0" u="none" strike="noStrike" cap="none" normalizeH="0" baseline="0" dirty="0">
                <a:ln>
                  <a:noFill/>
                </a:ln>
                <a:solidFill>
                  <a:schemeClr val="tx1"/>
                </a:solidFill>
                <a:effectLst/>
                <a:latin typeface="Arial" pitchFamily="34" charset="0"/>
                <a:ea typeface="宋体" pitchFamily="2" charset="-122"/>
              </a:rPr>
              <a:t> </a:t>
            </a:r>
            <a:endParaRPr kumimoji="0" 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7" name="TextBox 16"/>
          <p:cNvSpPr txBox="1"/>
          <p:nvPr/>
        </p:nvSpPr>
        <p:spPr>
          <a:xfrm>
            <a:off x="4012034" y="4472458"/>
            <a:ext cx="615874" cy="369332"/>
          </a:xfrm>
          <a:prstGeom prst="rect">
            <a:avLst/>
          </a:prstGeom>
          <a:noFill/>
        </p:spPr>
        <p:txBody>
          <a:bodyPr wrap="none" rtlCol="0">
            <a:spAutoFit/>
          </a:bodyPr>
          <a:lstStyle/>
          <a:p>
            <a:r>
              <a:rPr lang="en-US" altLang="zh-CN" dirty="0"/>
              <a:t>ALU</a:t>
            </a:r>
            <a:endParaRPr lang="en-US" dirty="0"/>
          </a:p>
        </p:txBody>
      </p:sp>
      <p:sp>
        <p:nvSpPr>
          <p:cNvPr id="18" name="Down Arrow 17"/>
          <p:cNvSpPr/>
          <p:nvPr/>
        </p:nvSpPr>
        <p:spPr bwMode="auto">
          <a:xfrm>
            <a:off x="3335840" y="3786144"/>
            <a:ext cx="288032" cy="474780"/>
          </a:xfrm>
          <a:prstGeom prst="downArrow">
            <a:avLst/>
          </a:prstGeom>
          <a:solidFill>
            <a:schemeClr val="bg1">
              <a:lumMod val="75000"/>
            </a:schemeClr>
          </a:solidFill>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pPr>
            <a:endParaRPr lang="en-US">
              <a:solidFill>
                <a:schemeClr val="tx1"/>
              </a:solidFill>
              <a:latin typeface="Arial" pitchFamily="34" charset="0"/>
              <a:ea typeface="宋体" pitchFamily="2" charset="-122"/>
            </a:endParaRPr>
          </a:p>
        </p:txBody>
      </p:sp>
      <p:sp>
        <p:nvSpPr>
          <p:cNvPr id="19" name="Down Arrow 18"/>
          <p:cNvSpPr/>
          <p:nvPr/>
        </p:nvSpPr>
        <p:spPr bwMode="auto">
          <a:xfrm>
            <a:off x="4932040" y="3776992"/>
            <a:ext cx="288032" cy="474780"/>
          </a:xfrm>
          <a:prstGeom prst="downArrow">
            <a:avLst/>
          </a:prstGeom>
          <a:solidFill>
            <a:schemeClr val="bg1">
              <a:lumMod val="75000"/>
            </a:schemeClr>
          </a:solidFill>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pPr>
            <a:endParaRPr lang="en-US">
              <a:solidFill>
                <a:schemeClr val="tx1"/>
              </a:solidFill>
              <a:latin typeface="Arial" pitchFamily="34" charset="0"/>
              <a:ea typeface="宋体" pitchFamily="2" charset="-122"/>
            </a:endParaRPr>
          </a:p>
        </p:txBody>
      </p:sp>
      <p:sp>
        <p:nvSpPr>
          <p:cNvPr id="20" name="Down Arrow 19"/>
          <p:cNvSpPr/>
          <p:nvPr/>
        </p:nvSpPr>
        <p:spPr bwMode="auto">
          <a:xfrm>
            <a:off x="4175955" y="5053013"/>
            <a:ext cx="288032" cy="474780"/>
          </a:xfrm>
          <a:prstGeom prst="downArrow">
            <a:avLst/>
          </a:prstGeom>
          <a:solidFill>
            <a:schemeClr val="bg1">
              <a:lumMod val="75000"/>
            </a:schemeClr>
          </a:solidFill>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pPr>
            <a:endParaRPr lang="en-US">
              <a:solidFill>
                <a:schemeClr val="tx1"/>
              </a:solidFill>
              <a:latin typeface="Arial" pitchFamily="34" charset="0"/>
              <a:ea typeface="宋体" pitchFamily="2" charset="-122"/>
            </a:endParaRPr>
          </a:p>
        </p:txBody>
      </p:sp>
      <p:sp>
        <p:nvSpPr>
          <p:cNvPr id="21" name="TextBox 20"/>
          <p:cNvSpPr txBox="1"/>
          <p:nvPr/>
        </p:nvSpPr>
        <p:spPr>
          <a:xfrm>
            <a:off x="5832139" y="4472458"/>
            <a:ext cx="2501006" cy="369332"/>
          </a:xfrm>
          <a:prstGeom prst="rect">
            <a:avLst/>
          </a:prstGeom>
          <a:noFill/>
        </p:spPr>
        <p:txBody>
          <a:bodyPr wrap="none" rtlCol="0">
            <a:spAutoFit/>
          </a:bodyPr>
          <a:lstStyle/>
          <a:p>
            <a:r>
              <a:rPr lang="en-US" altLang="zh-CN" dirty="0"/>
              <a:t>ALU</a:t>
            </a:r>
            <a:r>
              <a:rPr lang="zh-CN" altLang="en-US" dirty="0"/>
              <a:t>是数据通路的核心</a:t>
            </a:r>
            <a:endParaRPr lang="en-US" dirty="0"/>
          </a:p>
        </p:txBody>
      </p:sp>
      <p:cxnSp>
        <p:nvCxnSpPr>
          <p:cNvPr id="24" name="Elbow Connector 23"/>
          <p:cNvCxnSpPr>
            <a:stCxn id="16" idx="2"/>
            <a:endCxn id="5" idx="1"/>
          </p:cNvCxnSpPr>
          <p:nvPr/>
        </p:nvCxnSpPr>
        <p:spPr bwMode="auto">
          <a:xfrm rot="5400000" flipH="1">
            <a:off x="1374856" y="2881729"/>
            <a:ext cx="4414068" cy="1476163"/>
          </a:xfrm>
          <a:prstGeom prst="bentConnector4">
            <a:avLst>
              <a:gd name="adj1" fmla="val -7588"/>
              <a:gd name="adj2" fmla="val 195716"/>
            </a:avLst>
          </a:prstGeom>
          <a:solidFill>
            <a:schemeClr val="accent1"/>
          </a:solidFill>
          <a:ln w="123825" cap="flat" cmpd="sng" algn="ctr">
            <a:solidFill>
              <a:schemeClr val="bg1">
                <a:lumMod val="75000"/>
              </a:schemeClr>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Right Brace 26"/>
          <p:cNvSpPr/>
          <p:nvPr/>
        </p:nvSpPr>
        <p:spPr bwMode="auto">
          <a:xfrm>
            <a:off x="5868144" y="1268760"/>
            <a:ext cx="576064" cy="1728192"/>
          </a:xfrm>
          <a:prstGeom prst="rightBrace">
            <a:avLst/>
          </a:prstGeom>
          <a:ln>
            <a:headEnd type="none" w="med" len="med"/>
            <a:tailEnd type="none" w="med" len="med"/>
          </a:ln>
        </p:spPr>
        <p:style>
          <a:lnRef idx="2">
            <a:schemeClr val="accent1"/>
          </a:lnRef>
          <a:fillRef idx="0">
            <a:schemeClr val="accent1"/>
          </a:fillRef>
          <a:effectRef idx="1">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28" name="TextBox 27"/>
          <p:cNvSpPr txBox="1"/>
          <p:nvPr/>
        </p:nvSpPr>
        <p:spPr>
          <a:xfrm>
            <a:off x="6588224" y="1988840"/>
            <a:ext cx="1107996" cy="369332"/>
          </a:xfrm>
          <a:prstGeom prst="rect">
            <a:avLst/>
          </a:prstGeom>
          <a:noFill/>
        </p:spPr>
        <p:txBody>
          <a:bodyPr wrap="none" rtlCol="0">
            <a:spAutoFit/>
          </a:bodyPr>
          <a:lstStyle/>
          <a:p>
            <a:r>
              <a:rPr lang="zh-CN" altLang="en-US" dirty="0"/>
              <a:t>寄存器组</a:t>
            </a:r>
            <a:endParaRPr lang="en-US" dirty="0"/>
          </a:p>
        </p:txBody>
      </p:sp>
      <p:sp>
        <p:nvSpPr>
          <p:cNvPr id="29" name="TextBox 28"/>
          <p:cNvSpPr txBox="1"/>
          <p:nvPr/>
        </p:nvSpPr>
        <p:spPr>
          <a:xfrm>
            <a:off x="6300192" y="3484922"/>
            <a:ext cx="1834156" cy="369332"/>
          </a:xfrm>
          <a:prstGeom prst="rect">
            <a:avLst/>
          </a:prstGeom>
          <a:noFill/>
        </p:spPr>
        <p:txBody>
          <a:bodyPr wrap="none" rtlCol="0">
            <a:spAutoFit/>
          </a:bodyPr>
          <a:lstStyle/>
          <a:p>
            <a:r>
              <a:rPr lang="en-US" altLang="zh-CN" dirty="0"/>
              <a:t>ALU</a:t>
            </a:r>
            <a:r>
              <a:rPr lang="zh-CN" altLang="en-US" dirty="0"/>
              <a:t> 输入寄存器</a:t>
            </a:r>
            <a:endParaRPr lang="en-US" dirty="0"/>
          </a:p>
        </p:txBody>
      </p:sp>
      <p:sp>
        <p:nvSpPr>
          <p:cNvPr id="30" name="TextBox 29"/>
          <p:cNvSpPr txBox="1"/>
          <p:nvPr/>
        </p:nvSpPr>
        <p:spPr>
          <a:xfrm>
            <a:off x="5292080" y="3854254"/>
            <a:ext cx="1598515" cy="369332"/>
          </a:xfrm>
          <a:prstGeom prst="rect">
            <a:avLst/>
          </a:prstGeom>
          <a:noFill/>
        </p:spPr>
        <p:txBody>
          <a:bodyPr wrap="none" rtlCol="0">
            <a:spAutoFit/>
          </a:bodyPr>
          <a:lstStyle/>
          <a:p>
            <a:r>
              <a:rPr lang="en-US" altLang="zh-CN" dirty="0"/>
              <a:t>ALU</a:t>
            </a:r>
            <a:r>
              <a:rPr lang="zh-CN" altLang="en-US" dirty="0"/>
              <a:t>输入总线</a:t>
            </a:r>
            <a:endParaRPr lang="en-US" dirty="0"/>
          </a:p>
        </p:txBody>
      </p:sp>
      <p:sp>
        <p:nvSpPr>
          <p:cNvPr id="31" name="TextBox 30"/>
          <p:cNvSpPr txBox="1"/>
          <p:nvPr/>
        </p:nvSpPr>
        <p:spPr>
          <a:xfrm>
            <a:off x="6197624" y="5527793"/>
            <a:ext cx="1770036" cy="369332"/>
          </a:xfrm>
          <a:prstGeom prst="rect">
            <a:avLst/>
          </a:prstGeom>
          <a:noFill/>
        </p:spPr>
        <p:txBody>
          <a:bodyPr wrap="none" rtlCol="0">
            <a:spAutoFit/>
          </a:bodyPr>
          <a:lstStyle/>
          <a:p>
            <a:r>
              <a:rPr lang="en-US" altLang="zh-CN" dirty="0"/>
              <a:t>ALU</a:t>
            </a:r>
            <a:r>
              <a:rPr lang="zh-CN" altLang="en-US" dirty="0"/>
              <a:t>输出寄存器</a:t>
            </a:r>
            <a:endParaRPr lang="en-US" dirty="0"/>
          </a:p>
        </p:txBody>
      </p:sp>
    </p:spTree>
    <p:extLst>
      <p:ext uri="{BB962C8B-B14F-4D97-AF65-F5344CB8AC3E}">
        <p14:creationId xmlns:p14="http://schemas.microsoft.com/office/powerpoint/2010/main" val="16878860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ALU</a:t>
            </a:r>
            <a:r>
              <a:rPr lang="zh-CN" altLang="en-US" dirty="0"/>
              <a:t>功能和设计</a:t>
            </a:r>
            <a:endParaRPr lang="en-US" dirty="0"/>
          </a:p>
        </p:txBody>
      </p:sp>
      <p:sp>
        <p:nvSpPr>
          <p:cNvPr id="3" name="Content Placeholder 2"/>
          <p:cNvSpPr>
            <a:spLocks noGrp="1"/>
          </p:cNvSpPr>
          <p:nvPr>
            <p:ph idx="1"/>
          </p:nvPr>
        </p:nvSpPr>
        <p:spPr>
          <a:xfrm>
            <a:off x="457200" y="1219200"/>
            <a:ext cx="3682752" cy="4910138"/>
          </a:xfrm>
        </p:spPr>
        <p:txBody>
          <a:bodyPr/>
          <a:lstStyle/>
          <a:p>
            <a:r>
              <a:rPr lang="zh-CN" altLang="en-US" dirty="0"/>
              <a:t>功能</a:t>
            </a:r>
            <a:endParaRPr lang="en-US" altLang="zh-CN" dirty="0"/>
          </a:p>
          <a:p>
            <a:pPr lvl="1"/>
            <a:r>
              <a:rPr lang="zh-CN" altLang="en-US" dirty="0"/>
              <a:t>对操作数</a:t>
            </a:r>
            <a:r>
              <a:rPr lang="en-US" altLang="zh-CN" dirty="0"/>
              <a:t>A</a:t>
            </a:r>
            <a:r>
              <a:rPr lang="zh-CN" altLang="en-US" dirty="0"/>
              <a:t>、</a:t>
            </a:r>
            <a:r>
              <a:rPr lang="en-US" altLang="zh-CN" dirty="0"/>
              <a:t>B</a:t>
            </a:r>
            <a:r>
              <a:rPr lang="zh-CN" altLang="en-US" dirty="0"/>
              <a:t>完成算数逻辑运算</a:t>
            </a:r>
            <a:endParaRPr lang="en-US" altLang="zh-CN" dirty="0"/>
          </a:p>
          <a:p>
            <a:pPr lvl="1"/>
            <a:r>
              <a:rPr lang="en-US" altLang="zh-CN" dirty="0"/>
              <a:t>ADD</a:t>
            </a:r>
            <a:r>
              <a:rPr lang="zh-CN" altLang="en-US" dirty="0"/>
              <a:t>，</a:t>
            </a:r>
            <a:r>
              <a:rPr lang="en-US" altLang="zh-CN" dirty="0"/>
              <a:t>AND</a:t>
            </a:r>
            <a:r>
              <a:rPr lang="zh-CN" altLang="en-US" dirty="0"/>
              <a:t>，</a:t>
            </a:r>
            <a:r>
              <a:rPr lang="en-US" altLang="zh-CN" dirty="0"/>
              <a:t>OR</a:t>
            </a:r>
          </a:p>
          <a:p>
            <a:r>
              <a:rPr lang="zh-CN" altLang="en-US" dirty="0"/>
              <a:t>设计</a:t>
            </a:r>
            <a:endParaRPr lang="en-US" altLang="zh-CN" dirty="0"/>
          </a:p>
          <a:p>
            <a:pPr lvl="1"/>
            <a:r>
              <a:rPr lang="zh-CN" altLang="en-US" dirty="0"/>
              <a:t>算数运算</a:t>
            </a:r>
            <a:endParaRPr lang="en-US" altLang="zh-CN" dirty="0"/>
          </a:p>
          <a:p>
            <a:pPr lvl="2"/>
            <a:r>
              <a:rPr lang="zh-CN" altLang="en-US" dirty="0"/>
              <a:t>加法器</a:t>
            </a:r>
            <a:endParaRPr lang="en-US" altLang="zh-CN" dirty="0"/>
          </a:p>
          <a:p>
            <a:pPr lvl="1"/>
            <a:r>
              <a:rPr lang="zh-CN" altLang="en-US" dirty="0"/>
              <a:t>逻辑运算</a:t>
            </a:r>
            <a:endParaRPr lang="en-US" altLang="zh-CN" dirty="0"/>
          </a:p>
          <a:p>
            <a:pPr lvl="2"/>
            <a:r>
              <a:rPr lang="zh-CN" altLang="en-US" dirty="0"/>
              <a:t>与门、或门</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7</a:t>
            </a:fld>
            <a:endParaRPr lang="zh-CN" altLang="en-US">
              <a:solidFill>
                <a:srgbClr val="1F497D"/>
              </a:solidFill>
            </a:endParaRPr>
          </a:p>
        </p:txBody>
      </p:sp>
      <p:sp>
        <p:nvSpPr>
          <p:cNvPr id="5" name="Trapezoid 4"/>
          <p:cNvSpPr/>
          <p:nvPr/>
        </p:nvSpPr>
        <p:spPr bwMode="auto">
          <a:xfrm rot="5400000">
            <a:off x="5018906" y="3242221"/>
            <a:ext cx="2088232" cy="864096"/>
          </a:xfrm>
          <a:prstGeom prst="trapezoid">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6" name="TextBox 5"/>
          <p:cNvSpPr txBox="1"/>
          <p:nvPr/>
        </p:nvSpPr>
        <p:spPr>
          <a:xfrm>
            <a:off x="5755085" y="3489603"/>
            <a:ext cx="615874" cy="369332"/>
          </a:xfrm>
          <a:prstGeom prst="rect">
            <a:avLst/>
          </a:prstGeom>
          <a:noFill/>
        </p:spPr>
        <p:txBody>
          <a:bodyPr wrap="none" rtlCol="0">
            <a:spAutoFit/>
          </a:bodyPr>
          <a:lstStyle/>
          <a:p>
            <a:r>
              <a:rPr lang="en-US" altLang="zh-CN"/>
              <a:t>ALU</a:t>
            </a:r>
            <a:endParaRPr lang="en-US"/>
          </a:p>
        </p:txBody>
      </p:sp>
      <p:grpSp>
        <p:nvGrpSpPr>
          <p:cNvPr id="16" name="Group 15"/>
          <p:cNvGrpSpPr/>
          <p:nvPr/>
        </p:nvGrpSpPr>
        <p:grpSpPr>
          <a:xfrm>
            <a:off x="4694870" y="2726922"/>
            <a:ext cx="936104" cy="396044"/>
            <a:chOff x="5292080" y="2726922"/>
            <a:chExt cx="936104" cy="396044"/>
          </a:xfrm>
        </p:grpSpPr>
        <p:cxnSp>
          <p:nvCxnSpPr>
            <p:cNvPr id="8" name="Straight Arrow Connector 7"/>
            <p:cNvCxnSpPr/>
            <p:nvPr/>
          </p:nvCxnSpPr>
          <p:spPr bwMode="auto">
            <a:xfrm>
              <a:off x="5292080" y="2924944"/>
              <a:ext cx="936104"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0" name="Straight Connector 9"/>
            <p:cNvCxnSpPr/>
            <p:nvPr/>
          </p:nvCxnSpPr>
          <p:spPr bwMode="auto">
            <a:xfrm flipV="1">
              <a:off x="5634118" y="2726922"/>
              <a:ext cx="252028" cy="39604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grpSp>
      <p:grpSp>
        <p:nvGrpSpPr>
          <p:cNvPr id="22" name="Group 21"/>
          <p:cNvGrpSpPr/>
          <p:nvPr/>
        </p:nvGrpSpPr>
        <p:grpSpPr>
          <a:xfrm>
            <a:off x="4694870" y="4239090"/>
            <a:ext cx="936104" cy="396044"/>
            <a:chOff x="5292080" y="4239090"/>
            <a:chExt cx="936104" cy="396044"/>
          </a:xfrm>
        </p:grpSpPr>
        <p:cxnSp>
          <p:nvCxnSpPr>
            <p:cNvPr id="12" name="Straight Arrow Connector 11"/>
            <p:cNvCxnSpPr/>
            <p:nvPr/>
          </p:nvCxnSpPr>
          <p:spPr bwMode="auto">
            <a:xfrm>
              <a:off x="5292080" y="4437112"/>
              <a:ext cx="936104"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3" name="Straight Connector 12"/>
            <p:cNvCxnSpPr/>
            <p:nvPr/>
          </p:nvCxnSpPr>
          <p:spPr bwMode="auto">
            <a:xfrm flipV="1">
              <a:off x="5634118" y="4239090"/>
              <a:ext cx="252028" cy="39604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grpSp>
      <p:sp>
        <p:nvSpPr>
          <p:cNvPr id="14" name="TextBox 13"/>
          <p:cNvSpPr txBox="1"/>
          <p:nvPr/>
        </p:nvSpPr>
        <p:spPr>
          <a:xfrm>
            <a:off x="4910894" y="3122966"/>
            <a:ext cx="415498" cy="369332"/>
          </a:xfrm>
          <a:prstGeom prst="rect">
            <a:avLst/>
          </a:prstGeom>
          <a:noFill/>
        </p:spPr>
        <p:txBody>
          <a:bodyPr wrap="none" rtlCol="0">
            <a:spAutoFit/>
          </a:bodyPr>
          <a:lstStyle/>
          <a:p>
            <a:r>
              <a:rPr lang="en-US" altLang="zh-CN" dirty="0"/>
              <a:t>32</a:t>
            </a:r>
            <a:endParaRPr lang="en-US" dirty="0"/>
          </a:p>
        </p:txBody>
      </p:sp>
      <p:sp>
        <p:nvSpPr>
          <p:cNvPr id="15" name="TextBox 14"/>
          <p:cNvSpPr txBox="1"/>
          <p:nvPr/>
        </p:nvSpPr>
        <p:spPr>
          <a:xfrm>
            <a:off x="4910894" y="4718385"/>
            <a:ext cx="415498" cy="369332"/>
          </a:xfrm>
          <a:prstGeom prst="rect">
            <a:avLst/>
          </a:prstGeom>
          <a:noFill/>
        </p:spPr>
        <p:txBody>
          <a:bodyPr wrap="none" rtlCol="0">
            <a:spAutoFit/>
          </a:bodyPr>
          <a:lstStyle/>
          <a:p>
            <a:r>
              <a:rPr lang="en-US" altLang="zh-CN" dirty="0"/>
              <a:t>32</a:t>
            </a:r>
            <a:endParaRPr lang="en-US" dirty="0"/>
          </a:p>
        </p:txBody>
      </p:sp>
      <p:grpSp>
        <p:nvGrpSpPr>
          <p:cNvPr id="17" name="Group 16"/>
          <p:cNvGrpSpPr/>
          <p:nvPr/>
        </p:nvGrpSpPr>
        <p:grpSpPr>
          <a:xfrm>
            <a:off x="6506126" y="3489603"/>
            <a:ext cx="936104" cy="396044"/>
            <a:chOff x="5292080" y="2726922"/>
            <a:chExt cx="936104" cy="396044"/>
          </a:xfrm>
        </p:grpSpPr>
        <p:cxnSp>
          <p:nvCxnSpPr>
            <p:cNvPr id="18" name="Straight Arrow Connector 17"/>
            <p:cNvCxnSpPr/>
            <p:nvPr/>
          </p:nvCxnSpPr>
          <p:spPr bwMode="auto">
            <a:xfrm>
              <a:off x="5292080" y="2924944"/>
              <a:ext cx="936104"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19" name="Straight Connector 18"/>
            <p:cNvCxnSpPr/>
            <p:nvPr/>
          </p:nvCxnSpPr>
          <p:spPr bwMode="auto">
            <a:xfrm flipV="1">
              <a:off x="5634118" y="2726922"/>
              <a:ext cx="252028" cy="39604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grpSp>
      <p:sp>
        <p:nvSpPr>
          <p:cNvPr id="20" name="TextBox 19"/>
          <p:cNvSpPr txBox="1"/>
          <p:nvPr/>
        </p:nvSpPr>
        <p:spPr>
          <a:xfrm>
            <a:off x="6687828" y="3882639"/>
            <a:ext cx="415498" cy="369332"/>
          </a:xfrm>
          <a:prstGeom prst="rect">
            <a:avLst/>
          </a:prstGeom>
          <a:noFill/>
        </p:spPr>
        <p:txBody>
          <a:bodyPr wrap="none" rtlCol="0">
            <a:spAutoFit/>
          </a:bodyPr>
          <a:lstStyle/>
          <a:p>
            <a:r>
              <a:rPr lang="en-US" altLang="zh-CN" dirty="0"/>
              <a:t>32</a:t>
            </a:r>
            <a:endParaRPr lang="en-US" dirty="0"/>
          </a:p>
        </p:txBody>
      </p:sp>
      <p:grpSp>
        <p:nvGrpSpPr>
          <p:cNvPr id="23" name="Group 22"/>
          <p:cNvGrpSpPr/>
          <p:nvPr/>
        </p:nvGrpSpPr>
        <p:grpSpPr>
          <a:xfrm rot="5400000">
            <a:off x="5594970" y="2060848"/>
            <a:ext cx="936104" cy="396044"/>
            <a:chOff x="5292080" y="2726922"/>
            <a:chExt cx="936104" cy="396044"/>
          </a:xfrm>
        </p:grpSpPr>
        <p:cxnSp>
          <p:nvCxnSpPr>
            <p:cNvPr id="24" name="Straight Arrow Connector 23"/>
            <p:cNvCxnSpPr/>
            <p:nvPr/>
          </p:nvCxnSpPr>
          <p:spPr bwMode="auto">
            <a:xfrm>
              <a:off x="5292080" y="2924944"/>
              <a:ext cx="936104"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25" name="Straight Connector 24"/>
            <p:cNvCxnSpPr/>
            <p:nvPr/>
          </p:nvCxnSpPr>
          <p:spPr bwMode="auto">
            <a:xfrm flipV="1">
              <a:off x="5634118" y="2726922"/>
              <a:ext cx="252028" cy="39604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grpSp>
      <p:sp>
        <p:nvSpPr>
          <p:cNvPr id="26" name="TextBox 25"/>
          <p:cNvSpPr txBox="1"/>
          <p:nvPr/>
        </p:nvSpPr>
        <p:spPr>
          <a:xfrm>
            <a:off x="5514634" y="1461808"/>
            <a:ext cx="1096775" cy="369332"/>
          </a:xfrm>
          <a:prstGeom prst="rect">
            <a:avLst/>
          </a:prstGeom>
          <a:noFill/>
        </p:spPr>
        <p:txBody>
          <a:bodyPr wrap="none" rtlCol="0">
            <a:spAutoFit/>
          </a:bodyPr>
          <a:lstStyle/>
          <a:p>
            <a:r>
              <a:rPr lang="en-US" altLang="zh-CN"/>
              <a:t>operation</a:t>
            </a:r>
            <a:endParaRPr lang="en-US"/>
          </a:p>
        </p:txBody>
      </p:sp>
      <p:sp>
        <p:nvSpPr>
          <p:cNvPr id="27" name="TextBox 26"/>
          <p:cNvSpPr txBox="1"/>
          <p:nvPr/>
        </p:nvSpPr>
        <p:spPr>
          <a:xfrm>
            <a:off x="4406838" y="2726922"/>
            <a:ext cx="282450" cy="369332"/>
          </a:xfrm>
          <a:prstGeom prst="rect">
            <a:avLst/>
          </a:prstGeom>
          <a:noFill/>
        </p:spPr>
        <p:txBody>
          <a:bodyPr wrap="none" rtlCol="0">
            <a:spAutoFit/>
          </a:bodyPr>
          <a:lstStyle/>
          <a:p>
            <a:r>
              <a:rPr lang="en-US" altLang="zh-CN"/>
              <a:t>a</a:t>
            </a:r>
            <a:endParaRPr lang="en-US"/>
          </a:p>
        </p:txBody>
      </p:sp>
      <p:sp>
        <p:nvSpPr>
          <p:cNvPr id="28" name="TextBox 27"/>
          <p:cNvSpPr txBox="1"/>
          <p:nvPr/>
        </p:nvSpPr>
        <p:spPr>
          <a:xfrm>
            <a:off x="4402988" y="4242425"/>
            <a:ext cx="300082" cy="369332"/>
          </a:xfrm>
          <a:prstGeom prst="rect">
            <a:avLst/>
          </a:prstGeom>
          <a:noFill/>
        </p:spPr>
        <p:txBody>
          <a:bodyPr wrap="none" rtlCol="0">
            <a:spAutoFit/>
          </a:bodyPr>
          <a:lstStyle/>
          <a:p>
            <a:r>
              <a:rPr lang="en-US" altLang="zh-CN"/>
              <a:t>b</a:t>
            </a:r>
            <a:endParaRPr lang="en-US"/>
          </a:p>
        </p:txBody>
      </p:sp>
      <p:sp>
        <p:nvSpPr>
          <p:cNvPr id="29" name="TextBox 28"/>
          <p:cNvSpPr txBox="1"/>
          <p:nvPr/>
        </p:nvSpPr>
        <p:spPr>
          <a:xfrm>
            <a:off x="7602566" y="3513307"/>
            <a:ext cx="713850" cy="369332"/>
          </a:xfrm>
          <a:prstGeom prst="rect">
            <a:avLst/>
          </a:prstGeom>
          <a:noFill/>
        </p:spPr>
        <p:txBody>
          <a:bodyPr wrap="none" rtlCol="0">
            <a:spAutoFit/>
          </a:bodyPr>
          <a:lstStyle/>
          <a:p>
            <a:r>
              <a:rPr lang="en-US"/>
              <a:t>result</a:t>
            </a:r>
          </a:p>
        </p:txBody>
      </p:sp>
    </p:spTree>
    <p:extLst>
      <p:ext uri="{BB962C8B-B14F-4D97-AF65-F5344CB8AC3E}">
        <p14:creationId xmlns:p14="http://schemas.microsoft.com/office/powerpoint/2010/main" val="2046472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1115616" y="3295397"/>
            <a:ext cx="2952328" cy="2221835"/>
          </a:xfrm>
          <a:prstGeom prst="rect">
            <a:avLst/>
          </a:prstGeom>
          <a:noFill/>
          <a:ln w="22225" cap="flat" cmpd="sng" algn="ctr">
            <a:solidFill>
              <a:schemeClr val="accent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ea typeface="宋体" pitchFamily="2" charset="-122"/>
            </a:endParaRPr>
          </a:p>
        </p:txBody>
      </p:sp>
      <p:sp>
        <p:nvSpPr>
          <p:cNvPr id="2" name="Title 1"/>
          <p:cNvSpPr>
            <a:spLocks noGrp="1"/>
          </p:cNvSpPr>
          <p:nvPr>
            <p:ph type="title"/>
          </p:nvPr>
        </p:nvSpPr>
        <p:spPr/>
        <p:txBody>
          <a:bodyPr/>
          <a:lstStyle/>
          <a:p>
            <a:r>
              <a:rPr lang="en-US" altLang="zh-CN" dirty="0"/>
              <a:t>1</a:t>
            </a:r>
            <a:r>
              <a:rPr lang="zh-CN" altLang="en-US" dirty="0"/>
              <a:t>位</a:t>
            </a:r>
            <a:r>
              <a:rPr lang="en-US" altLang="zh-CN" dirty="0"/>
              <a:t>ALU</a:t>
            </a:r>
            <a:r>
              <a:rPr lang="zh-CN" altLang="en-US" dirty="0"/>
              <a:t>逻辑运算实现</a:t>
            </a:r>
            <a:endParaRPr lang="en-US" dirty="0"/>
          </a:p>
        </p:txBody>
      </p:sp>
      <p:sp>
        <p:nvSpPr>
          <p:cNvPr id="3" name="Content Placeholder 2"/>
          <p:cNvSpPr>
            <a:spLocks noGrp="1"/>
          </p:cNvSpPr>
          <p:nvPr>
            <p:ph idx="1"/>
          </p:nvPr>
        </p:nvSpPr>
        <p:spPr>
          <a:xfrm>
            <a:off x="457200" y="1219200"/>
            <a:ext cx="8229600" cy="1201688"/>
          </a:xfrm>
        </p:spPr>
        <p:txBody>
          <a:bodyPr/>
          <a:lstStyle/>
          <a:p>
            <a:r>
              <a:rPr lang="zh-CN" altLang="en-US" dirty="0"/>
              <a:t>直接用逻辑门实现与和或的功能</a:t>
            </a:r>
            <a:endParaRPr lang="en-US" altLang="zh-CN" dirty="0"/>
          </a:p>
          <a:p>
            <a:r>
              <a:rPr lang="zh-CN" altLang="en-US" dirty="0"/>
              <a:t>多路选择器，通过</a:t>
            </a:r>
            <a:r>
              <a:rPr lang="en-US" altLang="zh-CN" dirty="0"/>
              <a:t>OP</a:t>
            </a:r>
            <a:r>
              <a:rPr lang="zh-CN" altLang="en-US" dirty="0"/>
              <a:t>控制信号输出结果</a:t>
            </a:r>
            <a:endParaRPr 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8</a:t>
            </a:fld>
            <a:endParaRPr lang="zh-CN" altLang="en-US">
              <a:solidFill>
                <a:srgbClr val="1F497D"/>
              </a:solidFill>
            </a:endParaRPr>
          </a:p>
        </p:txBody>
      </p:sp>
      <p:sp>
        <p:nvSpPr>
          <p:cNvPr id="6" name="AutoShape 8"/>
          <p:cNvSpPr>
            <a:spLocks noChangeArrowheads="1"/>
          </p:cNvSpPr>
          <p:nvPr/>
        </p:nvSpPr>
        <p:spPr bwMode="auto">
          <a:xfrm>
            <a:off x="1907704" y="3523188"/>
            <a:ext cx="792162" cy="574675"/>
          </a:xfrm>
          <a:prstGeom prst="flowChartDelay">
            <a:avLst/>
          </a:prstGeom>
          <a:ln>
            <a:headEnd/>
            <a:tailEnd/>
          </a:ln>
        </p:spPr>
        <p:style>
          <a:lnRef idx="2">
            <a:schemeClr val="dk1"/>
          </a:lnRef>
          <a:fillRef idx="1">
            <a:schemeClr val="lt1"/>
          </a:fillRef>
          <a:effectRef idx="0">
            <a:schemeClr val="dk1"/>
          </a:effectRef>
          <a:fontRef idx="minor">
            <a:schemeClr val="dk1"/>
          </a:fontRef>
        </p:style>
        <p:txBody>
          <a:bodyPr wrap="none" anchor="ctr"/>
          <a:lstStyle/>
          <a:p>
            <a:endParaRPr lang="en-US"/>
          </a:p>
        </p:txBody>
      </p:sp>
      <p:graphicFrame>
        <p:nvGraphicFramePr>
          <p:cNvPr id="20" name="Table 19"/>
          <p:cNvGraphicFramePr>
            <a:graphicFrameLocks noGrp="1"/>
          </p:cNvGraphicFramePr>
          <p:nvPr>
            <p:extLst>
              <p:ext uri="{D42A27DB-BD31-4B8C-83A1-F6EECF244321}">
                <p14:modId xmlns:p14="http://schemas.microsoft.com/office/powerpoint/2010/main" val="2020010909"/>
              </p:ext>
            </p:extLst>
          </p:nvPr>
        </p:nvGraphicFramePr>
        <p:xfrm>
          <a:off x="5652120" y="3949862"/>
          <a:ext cx="2399928" cy="1112520"/>
        </p:xfrm>
        <a:graphic>
          <a:graphicData uri="http://schemas.openxmlformats.org/drawingml/2006/table">
            <a:tbl>
              <a:tblPr firstRow="1" bandRow="1">
                <a:tableStyleId>{5C22544A-7EE6-4342-B048-85BDC9FD1C3A}</a:tableStyleId>
              </a:tblPr>
              <a:tblGrid>
                <a:gridCol w="1199964">
                  <a:extLst>
                    <a:ext uri="{9D8B030D-6E8A-4147-A177-3AD203B41FA5}">
                      <a16:colId xmlns:a16="http://schemas.microsoft.com/office/drawing/2014/main" val="20000"/>
                    </a:ext>
                  </a:extLst>
                </a:gridCol>
                <a:gridCol w="1199964">
                  <a:extLst>
                    <a:ext uri="{9D8B030D-6E8A-4147-A177-3AD203B41FA5}">
                      <a16:colId xmlns:a16="http://schemas.microsoft.com/office/drawing/2014/main" val="20001"/>
                    </a:ext>
                  </a:extLst>
                </a:gridCol>
              </a:tblGrid>
              <a:tr h="370840">
                <a:tc>
                  <a:txBody>
                    <a:bodyPr/>
                    <a:lstStyle/>
                    <a:p>
                      <a:r>
                        <a:rPr lang="en-US" altLang="zh-CN" dirty="0"/>
                        <a:t>OP</a:t>
                      </a:r>
                      <a:endParaRPr lang="en-US" dirty="0"/>
                    </a:p>
                  </a:txBody>
                  <a:tcPr/>
                </a:tc>
                <a:tc>
                  <a:txBody>
                    <a:bodyPr/>
                    <a:lstStyle/>
                    <a:p>
                      <a:r>
                        <a:rPr lang="en-US" altLang="zh-CN" dirty="0"/>
                        <a:t>C</a:t>
                      </a:r>
                      <a:endParaRPr lang="en-US" dirty="0"/>
                    </a:p>
                  </a:txBody>
                  <a:tcPr/>
                </a:tc>
                <a:extLst>
                  <a:ext uri="{0D108BD9-81ED-4DB2-BD59-A6C34878D82A}">
                    <a16:rowId xmlns:a16="http://schemas.microsoft.com/office/drawing/2014/main" val="10000"/>
                  </a:ext>
                </a:extLst>
              </a:tr>
              <a:tr h="370840">
                <a:tc>
                  <a:txBody>
                    <a:bodyPr/>
                    <a:lstStyle/>
                    <a:p>
                      <a:r>
                        <a:rPr lang="en-US" altLang="zh-CN" dirty="0"/>
                        <a:t>0</a:t>
                      </a:r>
                      <a:endParaRPr lang="en-US" dirty="0"/>
                    </a:p>
                  </a:txBody>
                  <a:tcPr/>
                </a:tc>
                <a:tc>
                  <a:txBody>
                    <a:bodyPr/>
                    <a:lstStyle/>
                    <a:p>
                      <a:r>
                        <a:rPr lang="en-US" altLang="zh-CN" dirty="0"/>
                        <a:t>A</a:t>
                      </a:r>
                      <a:r>
                        <a:rPr lang="zh-CN" altLang="en-US" dirty="0"/>
                        <a:t> </a:t>
                      </a:r>
                      <a:r>
                        <a:rPr lang="en-US" altLang="zh-CN" dirty="0"/>
                        <a:t>AND</a:t>
                      </a:r>
                      <a:r>
                        <a:rPr lang="zh-CN" altLang="en-US" dirty="0"/>
                        <a:t> </a:t>
                      </a:r>
                      <a:r>
                        <a:rPr lang="en-US" altLang="zh-CN" dirty="0"/>
                        <a:t>B</a:t>
                      </a:r>
                      <a:endParaRPr lang="en-US" dirty="0"/>
                    </a:p>
                  </a:txBody>
                  <a:tcPr/>
                </a:tc>
                <a:extLst>
                  <a:ext uri="{0D108BD9-81ED-4DB2-BD59-A6C34878D82A}">
                    <a16:rowId xmlns:a16="http://schemas.microsoft.com/office/drawing/2014/main" val="10001"/>
                  </a:ext>
                </a:extLst>
              </a:tr>
              <a:tr h="370840">
                <a:tc>
                  <a:txBody>
                    <a:bodyPr/>
                    <a:lstStyle/>
                    <a:p>
                      <a:r>
                        <a:rPr lang="en-US" altLang="zh-CN" dirty="0"/>
                        <a:t>1</a:t>
                      </a:r>
                      <a:endParaRPr lang="en-US" dirty="0"/>
                    </a:p>
                  </a:txBody>
                  <a:tcPr/>
                </a:tc>
                <a:tc>
                  <a:txBody>
                    <a:bodyPr/>
                    <a:lstStyle/>
                    <a:p>
                      <a:r>
                        <a:rPr lang="en-US" altLang="zh-CN" dirty="0"/>
                        <a:t>A</a:t>
                      </a:r>
                      <a:r>
                        <a:rPr lang="zh-CN" altLang="en-US" dirty="0"/>
                        <a:t> </a:t>
                      </a:r>
                      <a:r>
                        <a:rPr lang="en-US" altLang="zh-CN" dirty="0"/>
                        <a:t>OR</a:t>
                      </a:r>
                      <a:r>
                        <a:rPr lang="zh-CN" altLang="en-US" dirty="0"/>
                        <a:t> </a:t>
                      </a:r>
                      <a:r>
                        <a:rPr lang="en-US" altLang="zh-CN" dirty="0"/>
                        <a:t>B</a:t>
                      </a:r>
                      <a:endParaRPr lang="en-US" dirty="0"/>
                    </a:p>
                  </a:txBody>
                  <a:tcPr/>
                </a:tc>
                <a:extLst>
                  <a:ext uri="{0D108BD9-81ED-4DB2-BD59-A6C34878D82A}">
                    <a16:rowId xmlns:a16="http://schemas.microsoft.com/office/drawing/2014/main" val="10002"/>
                  </a:ext>
                </a:extLst>
              </a:tr>
            </a:tbl>
          </a:graphicData>
        </a:graphic>
      </p:graphicFrame>
      <p:pic>
        <p:nvPicPr>
          <p:cNvPr id="22" name="Picture 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7409" y="4690646"/>
            <a:ext cx="792162" cy="675975"/>
          </a:xfrm>
          <a:prstGeom prst="rect">
            <a:avLst/>
          </a:prstGeom>
        </p:spPr>
      </p:pic>
      <p:sp>
        <p:nvSpPr>
          <p:cNvPr id="23" name="TextBox 22"/>
          <p:cNvSpPr txBox="1"/>
          <p:nvPr/>
        </p:nvSpPr>
        <p:spPr>
          <a:xfrm>
            <a:off x="6372200" y="3501008"/>
            <a:ext cx="902811" cy="369332"/>
          </a:xfrm>
          <a:prstGeom prst="rect">
            <a:avLst/>
          </a:prstGeom>
          <a:noFill/>
        </p:spPr>
        <p:txBody>
          <a:bodyPr wrap="none" rtlCol="0">
            <a:spAutoFit/>
          </a:bodyPr>
          <a:lstStyle/>
          <a:p>
            <a:r>
              <a:rPr lang="zh-CN" altLang="en-US" dirty="0"/>
              <a:t>功能表</a:t>
            </a:r>
            <a:endParaRPr lang="en-US" dirty="0"/>
          </a:p>
        </p:txBody>
      </p:sp>
      <p:cxnSp>
        <p:nvCxnSpPr>
          <p:cNvPr id="25" name="Straight Arrow Connector 24"/>
          <p:cNvCxnSpPr/>
          <p:nvPr/>
        </p:nvCxnSpPr>
        <p:spPr bwMode="auto">
          <a:xfrm>
            <a:off x="899592" y="3635846"/>
            <a:ext cx="1007817"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26" name="Straight Arrow Connector 25"/>
          <p:cNvCxnSpPr/>
          <p:nvPr/>
        </p:nvCxnSpPr>
        <p:spPr bwMode="auto">
          <a:xfrm>
            <a:off x="899592" y="4027244"/>
            <a:ext cx="1007817"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27" name="Straight Arrow Connector 26"/>
          <p:cNvCxnSpPr/>
          <p:nvPr/>
        </p:nvCxnSpPr>
        <p:spPr bwMode="auto">
          <a:xfrm>
            <a:off x="1367794" y="4859982"/>
            <a:ext cx="684000"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28" name="Straight Arrow Connector 27"/>
          <p:cNvCxnSpPr/>
          <p:nvPr/>
        </p:nvCxnSpPr>
        <p:spPr bwMode="auto">
          <a:xfrm>
            <a:off x="1547738" y="5251380"/>
            <a:ext cx="468000"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31" name="Straight Connector 30"/>
          <p:cNvCxnSpPr/>
          <p:nvPr/>
        </p:nvCxnSpPr>
        <p:spPr bwMode="auto">
          <a:xfrm flipV="1">
            <a:off x="1367794" y="3635846"/>
            <a:ext cx="0" cy="1224136"/>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3" name="Straight Connector 32"/>
          <p:cNvCxnSpPr/>
          <p:nvPr/>
        </p:nvCxnSpPr>
        <p:spPr bwMode="auto">
          <a:xfrm flipV="1">
            <a:off x="1547738" y="4027244"/>
            <a:ext cx="0" cy="1224136"/>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grpSp>
        <p:nvGrpSpPr>
          <p:cNvPr id="40" name="Group 39"/>
          <p:cNvGrpSpPr/>
          <p:nvPr/>
        </p:nvGrpSpPr>
        <p:grpSpPr>
          <a:xfrm rot="16200000">
            <a:off x="2582758" y="4149774"/>
            <a:ext cx="2016224" cy="574676"/>
            <a:chOff x="4355902" y="2340412"/>
            <a:chExt cx="1584324" cy="574676"/>
          </a:xfrm>
        </p:grpSpPr>
        <p:sp>
          <p:nvSpPr>
            <p:cNvPr id="34" name="AutoShape 8"/>
            <p:cNvSpPr>
              <a:spLocks noChangeArrowheads="1"/>
            </p:cNvSpPr>
            <p:nvPr/>
          </p:nvSpPr>
          <p:spPr bwMode="auto">
            <a:xfrm>
              <a:off x="5148064" y="2340413"/>
              <a:ext cx="792162" cy="574675"/>
            </a:xfrm>
            <a:prstGeom prst="flowChartDelay">
              <a:avLst/>
            </a:prstGeom>
            <a:ln>
              <a:headEnd/>
              <a:tailEnd/>
            </a:ln>
          </p:spPr>
          <p:style>
            <a:lnRef idx="2">
              <a:schemeClr val="dk1"/>
            </a:lnRef>
            <a:fillRef idx="1">
              <a:schemeClr val="lt1"/>
            </a:fillRef>
            <a:effectRef idx="0">
              <a:schemeClr val="dk1"/>
            </a:effectRef>
            <a:fontRef idx="minor">
              <a:schemeClr val="dk1"/>
            </a:fontRef>
          </p:style>
          <p:txBody>
            <a:bodyPr wrap="none" anchor="ctr"/>
            <a:lstStyle/>
            <a:p>
              <a:endParaRPr lang="en-US" dirty="0"/>
            </a:p>
          </p:txBody>
        </p:sp>
        <p:sp>
          <p:nvSpPr>
            <p:cNvPr id="35" name="AutoShape 8"/>
            <p:cNvSpPr>
              <a:spLocks noChangeArrowheads="1"/>
            </p:cNvSpPr>
            <p:nvPr/>
          </p:nvSpPr>
          <p:spPr bwMode="auto">
            <a:xfrm rot="10800000">
              <a:off x="4355902" y="2340412"/>
              <a:ext cx="792162" cy="574675"/>
            </a:xfrm>
            <a:prstGeom prst="flowChartDelay">
              <a:avLst/>
            </a:prstGeom>
            <a:ln>
              <a:headEnd/>
              <a:tailEnd/>
            </a:ln>
          </p:spPr>
          <p:style>
            <a:lnRef idx="2">
              <a:schemeClr val="dk1"/>
            </a:lnRef>
            <a:fillRef idx="1">
              <a:schemeClr val="lt1"/>
            </a:fillRef>
            <a:effectRef idx="0">
              <a:schemeClr val="dk1"/>
            </a:effectRef>
            <a:fontRef idx="minor">
              <a:schemeClr val="dk1"/>
            </a:fontRef>
          </p:style>
          <p:txBody>
            <a:bodyPr wrap="none" anchor="ctr"/>
            <a:lstStyle/>
            <a:p>
              <a:endParaRPr lang="en-US"/>
            </a:p>
          </p:txBody>
        </p:sp>
        <p:cxnSp>
          <p:nvCxnSpPr>
            <p:cNvPr id="38" name="Straight Connector 37"/>
            <p:cNvCxnSpPr/>
            <p:nvPr/>
          </p:nvCxnSpPr>
          <p:spPr bwMode="auto">
            <a:xfrm>
              <a:off x="5148064" y="2340412"/>
              <a:ext cx="0" cy="574676"/>
            </a:xfrm>
            <a:prstGeom prst="line">
              <a:avLst/>
            </a:prstGeom>
            <a:solidFill>
              <a:schemeClr val="accent1"/>
            </a:solidFill>
            <a:ln w="4762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41" name="Straight Arrow Connector 40"/>
          <p:cNvCxnSpPr/>
          <p:nvPr/>
        </p:nvCxnSpPr>
        <p:spPr bwMode="auto">
          <a:xfrm>
            <a:off x="2699571" y="3789040"/>
            <a:ext cx="603961"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43" name="Straight Arrow Connector 42"/>
          <p:cNvCxnSpPr/>
          <p:nvPr/>
        </p:nvCxnSpPr>
        <p:spPr bwMode="auto">
          <a:xfrm>
            <a:off x="2699571" y="5062382"/>
            <a:ext cx="603961"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cxnSp>
        <p:nvCxnSpPr>
          <p:cNvPr id="44" name="Straight Arrow Connector 43"/>
          <p:cNvCxnSpPr/>
          <p:nvPr/>
        </p:nvCxnSpPr>
        <p:spPr bwMode="auto">
          <a:xfrm>
            <a:off x="3878208" y="4437112"/>
            <a:ext cx="603961" cy="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sp>
        <p:nvSpPr>
          <p:cNvPr id="47" name="TextBox 46"/>
          <p:cNvSpPr txBox="1"/>
          <p:nvPr/>
        </p:nvSpPr>
        <p:spPr>
          <a:xfrm>
            <a:off x="561038" y="3429000"/>
            <a:ext cx="338554" cy="369332"/>
          </a:xfrm>
          <a:prstGeom prst="rect">
            <a:avLst/>
          </a:prstGeom>
          <a:noFill/>
        </p:spPr>
        <p:txBody>
          <a:bodyPr wrap="none" rtlCol="0">
            <a:spAutoFit/>
          </a:bodyPr>
          <a:lstStyle/>
          <a:p>
            <a:r>
              <a:rPr lang="en-US" altLang="zh-CN"/>
              <a:t>A</a:t>
            </a:r>
            <a:endParaRPr lang="en-US"/>
          </a:p>
        </p:txBody>
      </p:sp>
      <p:sp>
        <p:nvSpPr>
          <p:cNvPr id="48" name="TextBox 47"/>
          <p:cNvSpPr txBox="1"/>
          <p:nvPr/>
        </p:nvSpPr>
        <p:spPr>
          <a:xfrm>
            <a:off x="539552" y="3834621"/>
            <a:ext cx="314510" cy="369332"/>
          </a:xfrm>
          <a:prstGeom prst="rect">
            <a:avLst/>
          </a:prstGeom>
          <a:noFill/>
        </p:spPr>
        <p:txBody>
          <a:bodyPr wrap="none" rtlCol="0">
            <a:spAutoFit/>
          </a:bodyPr>
          <a:lstStyle/>
          <a:p>
            <a:r>
              <a:rPr lang="en-US" altLang="zh-CN" dirty="0"/>
              <a:t>B</a:t>
            </a:r>
            <a:endParaRPr lang="en-US" dirty="0"/>
          </a:p>
        </p:txBody>
      </p:sp>
      <p:sp>
        <p:nvSpPr>
          <p:cNvPr id="50" name="TextBox 49"/>
          <p:cNvSpPr txBox="1"/>
          <p:nvPr/>
        </p:nvSpPr>
        <p:spPr>
          <a:xfrm>
            <a:off x="3303532" y="3559079"/>
            <a:ext cx="300082" cy="369332"/>
          </a:xfrm>
          <a:prstGeom prst="rect">
            <a:avLst/>
          </a:prstGeom>
          <a:noFill/>
        </p:spPr>
        <p:txBody>
          <a:bodyPr wrap="none" rtlCol="0">
            <a:spAutoFit/>
          </a:bodyPr>
          <a:lstStyle/>
          <a:p>
            <a:r>
              <a:rPr lang="en-US" altLang="zh-CN" dirty="0"/>
              <a:t>0</a:t>
            </a:r>
            <a:endParaRPr lang="en-US" dirty="0"/>
          </a:p>
        </p:txBody>
      </p:sp>
      <p:sp>
        <p:nvSpPr>
          <p:cNvPr id="51" name="TextBox 50"/>
          <p:cNvSpPr txBox="1"/>
          <p:nvPr/>
        </p:nvSpPr>
        <p:spPr>
          <a:xfrm>
            <a:off x="3303531" y="4843967"/>
            <a:ext cx="300082" cy="369332"/>
          </a:xfrm>
          <a:prstGeom prst="rect">
            <a:avLst/>
          </a:prstGeom>
          <a:noFill/>
        </p:spPr>
        <p:txBody>
          <a:bodyPr wrap="none" rtlCol="0">
            <a:spAutoFit/>
          </a:bodyPr>
          <a:lstStyle/>
          <a:p>
            <a:r>
              <a:rPr lang="en-US" altLang="zh-CN" dirty="0"/>
              <a:t>1</a:t>
            </a:r>
            <a:endParaRPr lang="en-US" dirty="0"/>
          </a:p>
        </p:txBody>
      </p:sp>
      <p:sp>
        <p:nvSpPr>
          <p:cNvPr id="52" name="TextBox 51"/>
          <p:cNvSpPr txBox="1"/>
          <p:nvPr/>
        </p:nvSpPr>
        <p:spPr>
          <a:xfrm>
            <a:off x="4423582" y="4260234"/>
            <a:ext cx="348172" cy="369332"/>
          </a:xfrm>
          <a:prstGeom prst="rect">
            <a:avLst/>
          </a:prstGeom>
          <a:noFill/>
        </p:spPr>
        <p:txBody>
          <a:bodyPr wrap="none" rtlCol="0">
            <a:spAutoFit/>
          </a:bodyPr>
          <a:lstStyle/>
          <a:p>
            <a:r>
              <a:rPr lang="en-US" altLang="zh-CN"/>
              <a:t>C</a:t>
            </a:r>
            <a:endParaRPr lang="en-US"/>
          </a:p>
        </p:txBody>
      </p:sp>
      <p:sp>
        <p:nvSpPr>
          <p:cNvPr id="53" name="TextBox 52"/>
          <p:cNvSpPr txBox="1"/>
          <p:nvPr/>
        </p:nvSpPr>
        <p:spPr>
          <a:xfrm>
            <a:off x="3347864" y="2347539"/>
            <a:ext cx="492443" cy="369332"/>
          </a:xfrm>
          <a:prstGeom prst="rect">
            <a:avLst/>
          </a:prstGeom>
          <a:noFill/>
        </p:spPr>
        <p:txBody>
          <a:bodyPr wrap="none" rtlCol="0">
            <a:spAutoFit/>
          </a:bodyPr>
          <a:lstStyle/>
          <a:p>
            <a:r>
              <a:rPr lang="en-US" altLang="zh-CN"/>
              <a:t>OP</a:t>
            </a:r>
            <a:endParaRPr lang="en-US"/>
          </a:p>
        </p:txBody>
      </p:sp>
      <p:cxnSp>
        <p:nvCxnSpPr>
          <p:cNvPr id="55" name="Straight Arrow Connector 54"/>
          <p:cNvCxnSpPr>
            <a:stCxn id="53" idx="2"/>
            <a:endCxn id="34" idx="3"/>
          </p:cNvCxnSpPr>
          <p:nvPr/>
        </p:nvCxnSpPr>
        <p:spPr bwMode="auto">
          <a:xfrm flipH="1">
            <a:off x="3590872" y="2716871"/>
            <a:ext cx="3214" cy="712130"/>
          </a:xfrm>
          <a:prstGeom prst="straightConnector1">
            <a:avLst/>
          </a:prstGeom>
          <a:ln>
            <a:headEnd type="none" w="med" len="med"/>
            <a:tailEnd type="triangle"/>
          </a:ln>
        </p:spPr>
        <p:style>
          <a:lnRef idx="2">
            <a:schemeClr val="dk1"/>
          </a:lnRef>
          <a:fillRef idx="0">
            <a:schemeClr val="dk1"/>
          </a:fillRef>
          <a:effectRef idx="1">
            <a:schemeClr val="dk1"/>
          </a:effectRef>
          <a:fontRef idx="minor">
            <a:schemeClr val="tx1"/>
          </a:fontRef>
        </p:style>
      </p:cxnSp>
      <p:sp>
        <p:nvSpPr>
          <p:cNvPr id="56" name="TextBox 55"/>
          <p:cNvSpPr txBox="1"/>
          <p:nvPr/>
        </p:nvSpPr>
        <p:spPr>
          <a:xfrm>
            <a:off x="4067944" y="2420888"/>
            <a:ext cx="1146468" cy="369332"/>
          </a:xfrm>
          <a:prstGeom prst="rect">
            <a:avLst/>
          </a:prstGeom>
          <a:noFill/>
        </p:spPr>
        <p:txBody>
          <a:bodyPr wrap="none" rtlCol="0">
            <a:spAutoFit/>
          </a:bodyPr>
          <a:lstStyle/>
          <a:p>
            <a:r>
              <a:rPr lang="zh-CN" altLang="en-US" dirty="0"/>
              <a:t>控制信号</a:t>
            </a:r>
            <a:endParaRPr lang="en-US" dirty="0"/>
          </a:p>
        </p:txBody>
      </p:sp>
    </p:spTree>
    <p:extLst>
      <p:ext uri="{BB962C8B-B14F-4D97-AF65-F5344CB8AC3E}">
        <p14:creationId xmlns:p14="http://schemas.microsoft.com/office/powerpoint/2010/main" val="432932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1</a:t>
            </a:r>
            <a:r>
              <a:rPr lang="zh-CN" altLang="en-US" dirty="0"/>
              <a:t>位</a:t>
            </a:r>
            <a:r>
              <a:rPr lang="en-US" altLang="zh-CN" dirty="0"/>
              <a:t>ALU</a:t>
            </a:r>
            <a:r>
              <a:rPr lang="zh-CN" altLang="en-US" dirty="0"/>
              <a:t>加法运算实现</a:t>
            </a:r>
            <a:endParaRPr lang="en-US" dirty="0"/>
          </a:p>
        </p:txBody>
      </p:sp>
      <p:sp>
        <p:nvSpPr>
          <p:cNvPr id="3" name="Content Placeholder 2"/>
          <p:cNvSpPr>
            <a:spLocks noGrp="1"/>
          </p:cNvSpPr>
          <p:nvPr>
            <p:ph idx="1"/>
          </p:nvPr>
        </p:nvSpPr>
        <p:spPr>
          <a:xfrm>
            <a:off x="457200" y="1219200"/>
            <a:ext cx="8229600" cy="1705744"/>
          </a:xfrm>
        </p:spPr>
        <p:txBody>
          <a:bodyPr/>
          <a:lstStyle/>
          <a:p>
            <a:r>
              <a:rPr lang="en-US" altLang="zh-CN" dirty="0"/>
              <a:t>1</a:t>
            </a:r>
            <a:r>
              <a:rPr lang="zh-CN" altLang="en-US" dirty="0"/>
              <a:t>位的加法：</a:t>
            </a:r>
            <a:endParaRPr lang="en-US" altLang="zh-CN" dirty="0"/>
          </a:p>
          <a:p>
            <a:pPr lvl="1"/>
            <a:r>
              <a:rPr lang="en-US" altLang="zh-CN" dirty="0"/>
              <a:t>3</a:t>
            </a:r>
            <a:r>
              <a:rPr lang="zh-CN" altLang="en-US" dirty="0"/>
              <a:t>个输入信号：</a:t>
            </a:r>
            <a:r>
              <a:rPr lang="en-US" altLang="zh-CN" dirty="0"/>
              <a:t>A</a:t>
            </a:r>
            <a:r>
              <a:rPr lang="en-US" altLang="zh-CN" i="1" baseline="-25000" dirty="0"/>
              <a:t>i</a:t>
            </a:r>
            <a:r>
              <a:rPr lang="en-US" altLang="zh-CN" dirty="0"/>
              <a:t>,</a:t>
            </a:r>
            <a:r>
              <a:rPr lang="zh-CN" altLang="en-US" dirty="0"/>
              <a:t> </a:t>
            </a:r>
            <a:r>
              <a:rPr lang="en-US" altLang="zh-CN" dirty="0"/>
              <a:t>B</a:t>
            </a:r>
            <a:r>
              <a:rPr lang="en-US" altLang="zh-CN" i="1" baseline="-25000" dirty="0"/>
              <a:t>i</a:t>
            </a:r>
            <a:r>
              <a:rPr lang="en-US" altLang="zh-CN" dirty="0"/>
              <a:t>,</a:t>
            </a:r>
            <a:r>
              <a:rPr lang="zh-CN" altLang="en-US" dirty="0"/>
              <a:t> </a:t>
            </a:r>
            <a:r>
              <a:rPr lang="en-US" altLang="zh-CN" dirty="0" err="1"/>
              <a:t>CarryIn</a:t>
            </a:r>
            <a:r>
              <a:rPr lang="en-US" altLang="zh-CN" i="1" baseline="-25000" dirty="0" err="1"/>
              <a:t>i</a:t>
            </a:r>
            <a:endParaRPr lang="en-US" altLang="zh-CN" i="1" baseline="-25000" dirty="0"/>
          </a:p>
          <a:p>
            <a:pPr lvl="1"/>
            <a:r>
              <a:rPr lang="en-US" altLang="zh-CN" dirty="0"/>
              <a:t>2</a:t>
            </a:r>
            <a:r>
              <a:rPr lang="zh-CN" altLang="en-US" dirty="0"/>
              <a:t>个输出信号：</a:t>
            </a:r>
            <a:r>
              <a:rPr lang="en-US" altLang="zh-CN" dirty="0"/>
              <a:t>Sum</a:t>
            </a:r>
            <a:r>
              <a:rPr lang="en-US" altLang="zh-CN" i="1" baseline="-25000" dirty="0"/>
              <a:t>i</a:t>
            </a:r>
            <a:r>
              <a:rPr lang="en-US" altLang="zh-CN" dirty="0"/>
              <a:t>, </a:t>
            </a:r>
            <a:r>
              <a:rPr lang="en-US" altLang="zh-CN" dirty="0" err="1"/>
              <a:t>CarryOut</a:t>
            </a:r>
            <a:r>
              <a:rPr lang="en-US" altLang="zh-CN" i="1" baseline="-25000" dirty="0" err="1"/>
              <a:t>i</a:t>
            </a:r>
            <a:endParaRPr lang="en-US" altLang="zh-CN" i="1" baseline="-25000" dirty="0"/>
          </a:p>
          <a:p>
            <a:pPr lvl="2"/>
            <a:r>
              <a:rPr lang="en-US" dirty="0"/>
              <a:t>CarryIn</a:t>
            </a:r>
            <a:r>
              <a:rPr lang="en-US" i="1" baseline="-25000" dirty="0"/>
              <a:t>i+1</a:t>
            </a:r>
            <a:r>
              <a:rPr lang="en-US" dirty="0"/>
              <a:t> = </a:t>
            </a:r>
            <a:r>
              <a:rPr lang="en-US" dirty="0" err="1"/>
              <a:t>CarryOut</a:t>
            </a:r>
            <a:r>
              <a:rPr lang="en-US" i="1" baseline="-25000" dirty="0" err="1"/>
              <a:t>i</a:t>
            </a:r>
            <a:endParaRPr lang="en-US" i="1" baseline="-250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9</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403648" y="3356992"/>
            <a:ext cx="6011317" cy="2731399"/>
          </a:xfrm>
          <a:prstGeom prst="rect">
            <a:avLst/>
          </a:prstGeom>
        </p:spPr>
      </p:pic>
    </p:spTree>
    <p:extLst>
      <p:ext uri="{BB962C8B-B14F-4D97-AF65-F5344CB8AC3E}">
        <p14:creationId xmlns:p14="http://schemas.microsoft.com/office/powerpoint/2010/main" val="1502658422"/>
      </p:ext>
    </p:extLst>
  </p:cSld>
  <p:clrMapOvr>
    <a:masterClrMapping/>
  </p:clrMapOvr>
</p:sld>
</file>

<file path=ppt/theme/theme1.xml><?xml version="1.0" encoding="utf-8"?>
<a:theme xmlns:a="http://schemas.openxmlformats.org/drawingml/2006/main" name="主题1">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Arial"/>
        <a:ea typeface="黑体"/>
        <a:cs typeface=""/>
      </a:majorFont>
      <a:minorFont>
        <a:latin typeface="Gill Sans MT"/>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主题1 1">
        <a:dk1>
          <a:srgbClr val="000000"/>
        </a:dk1>
        <a:lt1>
          <a:srgbClr val="FFFFFF"/>
        </a:lt1>
        <a:dk2>
          <a:srgbClr val="464653"/>
        </a:dk2>
        <a:lt2>
          <a:srgbClr val="DDE9EC"/>
        </a:lt2>
        <a:accent1>
          <a:srgbClr val="727CA3"/>
        </a:accent1>
        <a:accent2>
          <a:srgbClr val="9FB8CD"/>
        </a:accent2>
        <a:accent3>
          <a:srgbClr val="FFFFFF"/>
        </a:accent3>
        <a:accent4>
          <a:srgbClr val="000000"/>
        </a:accent4>
        <a:accent5>
          <a:srgbClr val="BCBFCE"/>
        </a:accent5>
        <a:accent6>
          <a:srgbClr val="90A6BA"/>
        </a:accent6>
        <a:hlink>
          <a:srgbClr val="B292CA"/>
        </a:hlink>
        <a:folHlink>
          <a:srgbClr val="6B56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6362</TotalTime>
  <Words>2085</Words>
  <Application>Microsoft Macintosh PowerPoint</Application>
  <PresentationFormat>On-screen Show (4:3)</PresentationFormat>
  <Paragraphs>363</Paragraphs>
  <Slides>46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微软雅黑</vt:lpstr>
      <vt:lpstr>Arial</vt:lpstr>
      <vt:lpstr>Calibri</vt:lpstr>
      <vt:lpstr>Gill Sans MT</vt:lpstr>
      <vt:lpstr>Tahoma</vt:lpstr>
      <vt:lpstr>Times New Roman</vt:lpstr>
      <vt:lpstr>Wingdings</vt:lpstr>
      <vt:lpstr>Wingdings 3</vt:lpstr>
      <vt:lpstr>主题1</vt:lpstr>
      <vt:lpstr>算术运算及其电路实现</vt:lpstr>
      <vt:lpstr>内容提要</vt:lpstr>
      <vt:lpstr>计算机运行机制</vt:lpstr>
      <vt:lpstr>运算器基本功能</vt:lpstr>
      <vt:lpstr>运算器的基本逻辑电路</vt:lpstr>
      <vt:lpstr>数据通路（Datapath）</vt:lpstr>
      <vt:lpstr>ALU功能和设计</vt:lpstr>
      <vt:lpstr>1位ALU逻辑运算实现</vt:lpstr>
      <vt:lpstr>1位ALU加法运算实现</vt:lpstr>
      <vt:lpstr>1位全加器的设计与实现</vt:lpstr>
      <vt:lpstr>全加器设计与实现</vt:lpstr>
      <vt:lpstr>全加器</vt:lpstr>
      <vt:lpstr>1位的ALU</vt:lpstr>
      <vt:lpstr>1位ALU的设计过程</vt:lpstr>
      <vt:lpstr>4位ALU实现方法</vt:lpstr>
      <vt:lpstr>4位ALU设计</vt:lpstr>
      <vt:lpstr>超前进位生成</vt:lpstr>
      <vt:lpstr>其它的结果标志</vt:lpstr>
      <vt:lpstr>补码的减法</vt:lpstr>
      <vt:lpstr>将加法和减法组合</vt:lpstr>
      <vt:lpstr>原码乘法</vt:lpstr>
      <vt:lpstr>二进制乘法算法描述</vt:lpstr>
      <vt:lpstr>乘法算法（1）</vt:lpstr>
      <vt:lpstr>原码乘法的实现（一）</vt:lpstr>
      <vt:lpstr>不足</vt:lpstr>
      <vt:lpstr>原码的乘法实现（二）</vt:lpstr>
      <vt:lpstr>原码乘法实现（三）</vt:lpstr>
      <vt:lpstr>实现（三）的优点</vt:lpstr>
      <vt:lpstr>补码乘法</vt:lpstr>
      <vt:lpstr>布斯算法的推导过程</vt:lpstr>
      <vt:lpstr>布斯算法</vt:lpstr>
      <vt:lpstr>补码乘法运算</vt:lpstr>
      <vt:lpstr>补码乘法运算</vt:lpstr>
      <vt:lpstr>补码乘法运算</vt:lpstr>
      <vt:lpstr>举例：2 X (-5)</vt:lpstr>
      <vt:lpstr>乘法运算：小结</vt:lpstr>
      <vt:lpstr>除法运算</vt:lpstr>
      <vt:lpstr>原码一位除运算</vt:lpstr>
      <vt:lpstr>原码一位除运算</vt:lpstr>
      <vt:lpstr>  加减交替除法原理证明</vt:lpstr>
      <vt:lpstr>加减交替除法</vt:lpstr>
      <vt:lpstr>补码除法运算</vt:lpstr>
      <vt:lpstr>除法的实现</vt:lpstr>
      <vt:lpstr>小结</vt:lpstr>
      <vt:lpstr>阅读与思考</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面向云计算的网络化操作系统 课题三 启动预备会</dc:title>
  <dc:creator>Hu Chunming</dc:creator>
  <cp:lastModifiedBy>Kang Chen</cp:lastModifiedBy>
  <cp:revision>695</cp:revision>
  <dcterms:created xsi:type="dcterms:W3CDTF">2016-09-06T00:35:26Z</dcterms:created>
  <dcterms:modified xsi:type="dcterms:W3CDTF">2019-09-02T11:59:49Z</dcterms:modified>
</cp:coreProperties>
</file>

<file path=docProps/thumbnail.jpeg>
</file>